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2"/>
  </p:notesMasterIdLst>
  <p:sldIdLst>
    <p:sldId id="1410" r:id="rId2"/>
    <p:sldId id="1188" r:id="rId3"/>
    <p:sldId id="1375" r:id="rId4"/>
    <p:sldId id="1205" r:id="rId5"/>
    <p:sldId id="1260" r:id="rId6"/>
    <p:sldId id="1261" r:id="rId7"/>
    <p:sldId id="1280" r:id="rId8"/>
    <p:sldId id="1264" r:id="rId9"/>
    <p:sldId id="1265" r:id="rId10"/>
    <p:sldId id="1403" r:id="rId11"/>
    <p:sldId id="1404" r:id="rId12"/>
    <p:sldId id="1405" r:id="rId13"/>
    <p:sldId id="1266" r:id="rId14"/>
    <p:sldId id="1267" r:id="rId15"/>
    <p:sldId id="1278" r:id="rId16"/>
    <p:sldId id="1268" r:id="rId17"/>
    <p:sldId id="1269" r:id="rId18"/>
    <p:sldId id="1270" r:id="rId19"/>
    <p:sldId id="1271" r:id="rId20"/>
    <p:sldId id="1272" r:id="rId21"/>
    <p:sldId id="1273" r:id="rId22"/>
    <p:sldId id="1279" r:id="rId23"/>
    <p:sldId id="1377" r:id="rId24"/>
    <p:sldId id="1281" r:id="rId25"/>
    <p:sldId id="1262" r:id="rId26"/>
    <p:sldId id="1285" r:id="rId27"/>
    <p:sldId id="1286" r:id="rId28"/>
    <p:sldId id="1282" r:id="rId29"/>
    <p:sldId id="1284" r:id="rId30"/>
    <p:sldId id="1289" r:id="rId31"/>
    <p:sldId id="1340" r:id="rId32"/>
    <p:sldId id="1342" r:id="rId33"/>
    <p:sldId id="1344" r:id="rId34"/>
    <p:sldId id="1336" r:id="rId35"/>
    <p:sldId id="1345" r:id="rId36"/>
    <p:sldId id="1346" r:id="rId37"/>
    <p:sldId id="1347" r:id="rId38"/>
    <p:sldId id="1326" r:id="rId39"/>
    <p:sldId id="1330" r:id="rId40"/>
    <p:sldId id="1376" r:id="rId41"/>
    <p:sldId id="1378" r:id="rId42"/>
    <p:sldId id="1406" r:id="rId43"/>
    <p:sldId id="1380" r:id="rId44"/>
    <p:sldId id="1407" r:id="rId45"/>
    <p:sldId id="1381" r:id="rId46"/>
    <p:sldId id="1386" r:id="rId47"/>
    <p:sldId id="1379" r:id="rId48"/>
    <p:sldId id="1399" r:id="rId49"/>
    <p:sldId id="1383" r:id="rId50"/>
    <p:sldId id="1387" r:id="rId51"/>
    <p:sldId id="1388" r:id="rId52"/>
    <p:sldId id="1396" r:id="rId53"/>
    <p:sldId id="1389" r:id="rId54"/>
    <p:sldId id="1397" r:id="rId55"/>
    <p:sldId id="1390" r:id="rId56"/>
    <p:sldId id="1398" r:id="rId57"/>
    <p:sldId id="1384" r:id="rId58"/>
    <p:sldId id="1394" r:id="rId59"/>
    <p:sldId id="1395" r:id="rId60"/>
    <p:sldId id="1400" r:id="rId61"/>
    <p:sldId id="1391" r:id="rId62"/>
    <p:sldId id="1349" r:id="rId63"/>
    <p:sldId id="1350" r:id="rId64"/>
    <p:sldId id="1351" r:id="rId65"/>
    <p:sldId id="1352" r:id="rId66"/>
    <p:sldId id="1353" r:id="rId67"/>
    <p:sldId id="1354" r:id="rId68"/>
    <p:sldId id="1355" r:id="rId69"/>
    <p:sldId id="1356" r:id="rId70"/>
    <p:sldId id="1357" r:id="rId71"/>
    <p:sldId id="1358" r:id="rId72"/>
    <p:sldId id="1359" r:id="rId73"/>
    <p:sldId id="1360" r:id="rId74"/>
    <p:sldId id="1367" r:id="rId75"/>
    <p:sldId id="1368" r:id="rId76"/>
    <p:sldId id="1370" r:id="rId77"/>
    <p:sldId id="1371" r:id="rId78"/>
    <p:sldId id="1372" r:id="rId79"/>
    <p:sldId id="1409" r:id="rId80"/>
    <p:sldId id="1369" r:id="rId81"/>
  </p:sldIdLst>
  <p:sldSz cx="9144000" cy="6858000" type="screen4x3"/>
  <p:notesSz cx="6858000" cy="9144000"/>
  <p:custDataLst>
    <p:tags r:id="rId8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81739" autoAdjust="0"/>
  </p:normalViewPr>
  <p:slideViewPr>
    <p:cSldViewPr>
      <p:cViewPr varScale="1">
        <p:scale>
          <a:sx n="43" d="100"/>
          <a:sy n="43" d="100"/>
        </p:scale>
        <p:origin x="-1344" y="-72"/>
      </p:cViewPr>
      <p:guideLst>
        <p:guide orient="horz" pos="2115"/>
        <p:guide orient="horz" pos="2795"/>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6ABAE4-DFF8-4AA2-A763-0BD96F79CD62}" type="datetimeFigureOut">
              <a:rPr lang="zh-CN" altLang="en-US" smtClean="0"/>
              <a:pPr/>
              <a:t>2015/12/24</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049880-5997-49F2-8F31-2944F76044EA}" type="slidenum">
              <a:rPr lang="zh-CN" altLang="en-US" smtClean="0"/>
              <a:pPr/>
              <a:t>‹#›</a:t>
            </a:fld>
            <a:endParaRPr lang="zh-CN" altLang="en-US"/>
          </a:p>
        </p:txBody>
      </p:sp>
    </p:spTree>
    <p:extLst>
      <p:ext uri="{BB962C8B-B14F-4D97-AF65-F5344CB8AC3E}">
        <p14:creationId xmlns:p14="http://schemas.microsoft.com/office/powerpoint/2010/main" val="2502237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codingunit.com/the-history-of-openg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10</a:t>
            </a:fld>
            <a:endParaRPr lang="zh-CN" altLang="en-US"/>
          </a:p>
        </p:txBody>
      </p:sp>
    </p:spTree>
    <p:extLst>
      <p:ext uri="{BB962C8B-B14F-4D97-AF65-F5344CB8AC3E}">
        <p14:creationId xmlns:p14="http://schemas.microsoft.com/office/powerpoint/2010/main" val="2787942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11</a:t>
            </a:fld>
            <a:endParaRPr lang="zh-CN" altLang="en-US"/>
          </a:p>
        </p:txBody>
      </p:sp>
    </p:spTree>
    <p:extLst>
      <p:ext uri="{BB962C8B-B14F-4D97-AF65-F5344CB8AC3E}">
        <p14:creationId xmlns:p14="http://schemas.microsoft.com/office/powerpoint/2010/main" val="2581429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12</a:t>
            </a:fld>
            <a:endParaRPr lang="zh-CN" altLang="en-US"/>
          </a:p>
        </p:txBody>
      </p:sp>
    </p:spTree>
    <p:extLst>
      <p:ext uri="{BB962C8B-B14F-4D97-AF65-F5344CB8AC3E}">
        <p14:creationId xmlns:p14="http://schemas.microsoft.com/office/powerpoint/2010/main" val="4024596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374BDE-61F3-467B-8E14-9BEC3A718661}" type="slidenum">
              <a:rPr lang="en-US"/>
              <a:pPr/>
              <a:t>13</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r>
              <a:rPr lang="en-US"/>
              <a:t>First system based upon usability engineering</a:t>
            </a:r>
          </a:p>
          <a:p>
            <a:pPr lvl="1"/>
            <a:r>
              <a:rPr lang="en-US"/>
              <a:t>inspired design</a:t>
            </a:r>
          </a:p>
          <a:p>
            <a:pPr lvl="1"/>
            <a:r>
              <a:rPr lang="en-US"/>
              <a:t>extensive paper prototyping and usage analysis</a:t>
            </a:r>
          </a:p>
          <a:p>
            <a:pPr lvl="1"/>
            <a:r>
              <a:rPr lang="en-US"/>
              <a:t>usability testing with potential users</a:t>
            </a:r>
          </a:p>
          <a:p>
            <a:pPr lvl="1"/>
            <a:r>
              <a:rPr lang="en-US"/>
              <a:t>iterative refinement of interface</a:t>
            </a:r>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14</a:t>
            </a:fld>
            <a:endParaRPr lang="zh-CN" altLang="en-US"/>
          </a:p>
        </p:txBody>
      </p:sp>
    </p:spTree>
    <p:extLst>
      <p:ext uri="{BB962C8B-B14F-4D97-AF65-F5344CB8AC3E}">
        <p14:creationId xmlns:p14="http://schemas.microsoft.com/office/powerpoint/2010/main" val="3665886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15</a:t>
            </a:fld>
            <a:endParaRPr lang="zh-CN" altLang="en-US"/>
          </a:p>
        </p:txBody>
      </p:sp>
    </p:spTree>
    <p:extLst>
      <p:ext uri="{BB962C8B-B14F-4D97-AF65-F5344CB8AC3E}">
        <p14:creationId xmlns:p14="http://schemas.microsoft.com/office/powerpoint/2010/main" val="1878762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16</a:t>
            </a:fld>
            <a:endParaRPr lang="zh-CN" altLang="en-US"/>
          </a:p>
        </p:txBody>
      </p:sp>
    </p:spTree>
    <p:extLst>
      <p:ext uri="{BB962C8B-B14F-4D97-AF65-F5344CB8AC3E}">
        <p14:creationId xmlns:p14="http://schemas.microsoft.com/office/powerpoint/2010/main" val="3692620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17</a:t>
            </a:fld>
            <a:endParaRPr lang="zh-CN" altLang="en-US"/>
          </a:p>
        </p:txBody>
      </p:sp>
    </p:spTree>
    <p:extLst>
      <p:ext uri="{BB962C8B-B14F-4D97-AF65-F5344CB8AC3E}">
        <p14:creationId xmlns:p14="http://schemas.microsoft.com/office/powerpoint/2010/main" val="2816554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18</a:t>
            </a:fld>
            <a:endParaRPr lang="zh-CN" altLang="en-US"/>
          </a:p>
        </p:txBody>
      </p:sp>
    </p:spTree>
    <p:extLst>
      <p:ext uri="{BB962C8B-B14F-4D97-AF65-F5344CB8AC3E}">
        <p14:creationId xmlns:p14="http://schemas.microsoft.com/office/powerpoint/2010/main" val="2957021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19</a:t>
            </a:fld>
            <a:endParaRPr lang="zh-CN" altLang="en-US"/>
          </a:p>
        </p:txBody>
      </p:sp>
    </p:spTree>
    <p:extLst>
      <p:ext uri="{BB962C8B-B14F-4D97-AF65-F5344CB8AC3E}">
        <p14:creationId xmlns:p14="http://schemas.microsoft.com/office/powerpoint/2010/main" val="4278073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D34AA5-179E-42F4-967F-45199B10B33F}" type="slidenum">
              <a:rPr lang="en-US"/>
              <a:pPr/>
              <a:t>20</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lang="en-US"/>
              <a:t>The Microsoft shell command.com is delivered as part of its MS-DOS operating system.  IBM’s proprietary clone PC-DOS, and its original competitor DR-DOS.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21</a:t>
            </a:fld>
            <a:endParaRPr lang="zh-CN" altLang="en-US"/>
          </a:p>
        </p:txBody>
      </p:sp>
    </p:spTree>
    <p:extLst>
      <p:ext uri="{BB962C8B-B14F-4D97-AF65-F5344CB8AC3E}">
        <p14:creationId xmlns:p14="http://schemas.microsoft.com/office/powerpoint/2010/main" val="2247252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22</a:t>
            </a:fld>
            <a:endParaRPr lang="zh-CN" altLang="en-US"/>
          </a:p>
        </p:txBody>
      </p:sp>
    </p:spTree>
    <p:extLst>
      <p:ext uri="{BB962C8B-B14F-4D97-AF65-F5344CB8AC3E}">
        <p14:creationId xmlns:p14="http://schemas.microsoft.com/office/powerpoint/2010/main" val="2373296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1BD1BD6-91E8-4855-B35C-4057013C2FEE}" type="slidenum">
              <a:rPr lang="zh-CN" altLang="en-US"/>
              <a:pPr fontAlgn="base">
                <a:spcBef>
                  <a:spcPct val="0"/>
                </a:spcBef>
                <a:spcAft>
                  <a:spcPct val="0"/>
                </a:spcAft>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24</a:t>
            </a:fld>
            <a:endParaRPr lang="zh-CN" altLang="en-US"/>
          </a:p>
        </p:txBody>
      </p:sp>
    </p:spTree>
    <p:extLst>
      <p:ext uri="{BB962C8B-B14F-4D97-AF65-F5344CB8AC3E}">
        <p14:creationId xmlns:p14="http://schemas.microsoft.com/office/powerpoint/2010/main" val="4191762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25</a:t>
            </a:fld>
            <a:endParaRPr lang="zh-CN" altLang="en-US"/>
          </a:p>
        </p:txBody>
      </p:sp>
    </p:spTree>
    <p:extLst>
      <p:ext uri="{BB962C8B-B14F-4D97-AF65-F5344CB8AC3E}">
        <p14:creationId xmlns:p14="http://schemas.microsoft.com/office/powerpoint/2010/main" val="3708040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26</a:t>
            </a:fld>
            <a:endParaRPr lang="zh-CN" altLang="en-US"/>
          </a:p>
        </p:txBody>
      </p:sp>
    </p:spTree>
    <p:extLst>
      <p:ext uri="{BB962C8B-B14F-4D97-AF65-F5344CB8AC3E}">
        <p14:creationId xmlns:p14="http://schemas.microsoft.com/office/powerpoint/2010/main" val="2577946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27</a:t>
            </a:fld>
            <a:endParaRPr lang="zh-CN" altLang="en-US"/>
          </a:p>
        </p:txBody>
      </p:sp>
    </p:spTree>
    <p:extLst>
      <p:ext uri="{BB962C8B-B14F-4D97-AF65-F5344CB8AC3E}">
        <p14:creationId xmlns:p14="http://schemas.microsoft.com/office/powerpoint/2010/main" val="2970145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28</a:t>
            </a:fld>
            <a:endParaRPr lang="zh-CN" altLang="en-US"/>
          </a:p>
        </p:txBody>
      </p:sp>
    </p:spTree>
    <p:extLst>
      <p:ext uri="{BB962C8B-B14F-4D97-AF65-F5344CB8AC3E}">
        <p14:creationId xmlns:p14="http://schemas.microsoft.com/office/powerpoint/2010/main" val="4091656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29</a:t>
            </a:fld>
            <a:endParaRPr lang="zh-CN" altLang="en-US"/>
          </a:p>
        </p:txBody>
      </p:sp>
    </p:spTree>
    <p:extLst>
      <p:ext uri="{BB962C8B-B14F-4D97-AF65-F5344CB8AC3E}">
        <p14:creationId xmlns:p14="http://schemas.microsoft.com/office/powerpoint/2010/main" val="359535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1BD1BD6-91E8-4855-B35C-4057013C2FEE}" type="slidenum">
              <a:rPr lang="zh-CN" altLang="en-US"/>
              <a:pPr fontAlgn="base">
                <a:spcBef>
                  <a:spcPct val="0"/>
                </a:spcBef>
                <a:spcAft>
                  <a:spcPct val="0"/>
                </a:spcAft>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30</a:t>
            </a:fld>
            <a:endParaRPr lang="zh-CN" altLang="en-US"/>
          </a:p>
        </p:txBody>
      </p:sp>
    </p:spTree>
    <p:extLst>
      <p:ext uri="{BB962C8B-B14F-4D97-AF65-F5344CB8AC3E}">
        <p14:creationId xmlns:p14="http://schemas.microsoft.com/office/powerpoint/2010/main" val="3025215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31</a:t>
            </a:fld>
            <a:endParaRPr lang="zh-CN" altLang="en-US"/>
          </a:p>
        </p:txBody>
      </p:sp>
    </p:spTree>
    <p:extLst>
      <p:ext uri="{BB962C8B-B14F-4D97-AF65-F5344CB8AC3E}">
        <p14:creationId xmlns:p14="http://schemas.microsoft.com/office/powerpoint/2010/main" val="3156072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32</a:t>
            </a:fld>
            <a:endParaRPr lang="zh-CN" altLang="en-US"/>
          </a:p>
        </p:txBody>
      </p:sp>
    </p:spTree>
    <p:extLst>
      <p:ext uri="{BB962C8B-B14F-4D97-AF65-F5344CB8AC3E}">
        <p14:creationId xmlns:p14="http://schemas.microsoft.com/office/powerpoint/2010/main" val="3187287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33</a:t>
            </a:fld>
            <a:endParaRPr lang="zh-CN" altLang="en-US"/>
          </a:p>
        </p:txBody>
      </p:sp>
    </p:spTree>
    <p:extLst>
      <p:ext uri="{BB962C8B-B14F-4D97-AF65-F5344CB8AC3E}">
        <p14:creationId xmlns:p14="http://schemas.microsoft.com/office/powerpoint/2010/main" val="3503901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34</a:t>
            </a:fld>
            <a:endParaRPr lang="zh-CN" altLang="en-US"/>
          </a:p>
        </p:txBody>
      </p:sp>
    </p:spTree>
    <p:extLst>
      <p:ext uri="{BB962C8B-B14F-4D97-AF65-F5344CB8AC3E}">
        <p14:creationId xmlns:p14="http://schemas.microsoft.com/office/powerpoint/2010/main" val="301438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35</a:t>
            </a:fld>
            <a:endParaRPr lang="zh-CN" altLang="en-US"/>
          </a:p>
        </p:txBody>
      </p:sp>
    </p:spTree>
    <p:extLst>
      <p:ext uri="{BB962C8B-B14F-4D97-AF65-F5344CB8AC3E}">
        <p14:creationId xmlns:p14="http://schemas.microsoft.com/office/powerpoint/2010/main" val="2970951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36</a:t>
            </a:fld>
            <a:endParaRPr lang="zh-CN" altLang="en-US"/>
          </a:p>
        </p:txBody>
      </p:sp>
    </p:spTree>
    <p:extLst>
      <p:ext uri="{BB962C8B-B14F-4D97-AF65-F5344CB8AC3E}">
        <p14:creationId xmlns:p14="http://schemas.microsoft.com/office/powerpoint/2010/main" val="3299227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37</a:t>
            </a:fld>
            <a:endParaRPr lang="zh-CN" altLang="en-US"/>
          </a:p>
        </p:txBody>
      </p:sp>
    </p:spTree>
    <p:extLst>
      <p:ext uri="{BB962C8B-B14F-4D97-AF65-F5344CB8AC3E}">
        <p14:creationId xmlns:p14="http://schemas.microsoft.com/office/powerpoint/2010/main" val="21290380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38</a:t>
            </a:fld>
            <a:endParaRPr lang="zh-CN" altLang="en-US"/>
          </a:p>
        </p:txBody>
      </p:sp>
    </p:spTree>
    <p:extLst>
      <p:ext uri="{BB962C8B-B14F-4D97-AF65-F5344CB8AC3E}">
        <p14:creationId xmlns:p14="http://schemas.microsoft.com/office/powerpoint/2010/main" val="2209785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39</a:t>
            </a:fld>
            <a:endParaRPr lang="zh-CN" altLang="en-US"/>
          </a:p>
        </p:txBody>
      </p:sp>
    </p:spTree>
    <p:extLst>
      <p:ext uri="{BB962C8B-B14F-4D97-AF65-F5344CB8AC3E}">
        <p14:creationId xmlns:p14="http://schemas.microsoft.com/office/powerpoint/2010/main" val="2788919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a:t>
            </a:fld>
            <a:endParaRPr lang="zh-CN" altLang="en-US"/>
          </a:p>
        </p:txBody>
      </p:sp>
    </p:spTree>
    <p:extLst>
      <p:ext uri="{BB962C8B-B14F-4D97-AF65-F5344CB8AC3E}">
        <p14:creationId xmlns:p14="http://schemas.microsoft.com/office/powerpoint/2010/main" val="1788773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1BD1BD6-91E8-4855-B35C-4057013C2FEE}" type="slidenum">
              <a:rPr lang="zh-CN" altLang="en-US"/>
              <a:pPr fontAlgn="base">
                <a:spcBef>
                  <a:spcPct val="0"/>
                </a:spcBef>
                <a:spcAft>
                  <a:spcPct val="0"/>
                </a:spcAft>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41</a:t>
            </a:fld>
            <a:endParaRPr lang="zh-CN" altLang="en-US"/>
          </a:p>
        </p:txBody>
      </p:sp>
    </p:spTree>
    <p:extLst>
      <p:ext uri="{BB962C8B-B14F-4D97-AF65-F5344CB8AC3E}">
        <p14:creationId xmlns:p14="http://schemas.microsoft.com/office/powerpoint/2010/main" val="1703869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42</a:t>
            </a:fld>
            <a:endParaRPr lang="zh-CN" altLang="en-US"/>
          </a:p>
        </p:txBody>
      </p:sp>
    </p:spTree>
    <p:extLst>
      <p:ext uri="{BB962C8B-B14F-4D97-AF65-F5344CB8AC3E}">
        <p14:creationId xmlns:p14="http://schemas.microsoft.com/office/powerpoint/2010/main" val="1460375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43</a:t>
            </a:fld>
            <a:endParaRPr lang="zh-CN" altLang="en-US"/>
          </a:p>
        </p:txBody>
      </p:sp>
    </p:spTree>
    <p:extLst>
      <p:ext uri="{BB962C8B-B14F-4D97-AF65-F5344CB8AC3E}">
        <p14:creationId xmlns:p14="http://schemas.microsoft.com/office/powerpoint/2010/main" val="3414822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44</a:t>
            </a:fld>
            <a:endParaRPr lang="zh-CN" altLang="en-US"/>
          </a:p>
        </p:txBody>
      </p:sp>
    </p:spTree>
    <p:extLst>
      <p:ext uri="{BB962C8B-B14F-4D97-AF65-F5344CB8AC3E}">
        <p14:creationId xmlns:p14="http://schemas.microsoft.com/office/powerpoint/2010/main" val="4011156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45</a:t>
            </a:fld>
            <a:endParaRPr lang="zh-CN" altLang="en-US"/>
          </a:p>
        </p:txBody>
      </p:sp>
    </p:spTree>
    <p:extLst>
      <p:ext uri="{BB962C8B-B14F-4D97-AF65-F5344CB8AC3E}">
        <p14:creationId xmlns:p14="http://schemas.microsoft.com/office/powerpoint/2010/main" val="2495664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46</a:t>
            </a:fld>
            <a:endParaRPr lang="zh-CN" altLang="en-US"/>
          </a:p>
        </p:txBody>
      </p:sp>
    </p:spTree>
    <p:extLst>
      <p:ext uri="{BB962C8B-B14F-4D97-AF65-F5344CB8AC3E}">
        <p14:creationId xmlns:p14="http://schemas.microsoft.com/office/powerpoint/2010/main" val="2951699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47</a:t>
            </a:fld>
            <a:endParaRPr lang="zh-CN" altLang="en-US"/>
          </a:p>
        </p:txBody>
      </p:sp>
    </p:spTree>
    <p:extLst>
      <p:ext uri="{BB962C8B-B14F-4D97-AF65-F5344CB8AC3E}">
        <p14:creationId xmlns:p14="http://schemas.microsoft.com/office/powerpoint/2010/main" val="1457838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48</a:t>
            </a:fld>
            <a:endParaRPr lang="zh-CN" altLang="en-US"/>
          </a:p>
        </p:txBody>
      </p:sp>
    </p:spTree>
    <p:extLst>
      <p:ext uri="{BB962C8B-B14F-4D97-AF65-F5344CB8AC3E}">
        <p14:creationId xmlns:p14="http://schemas.microsoft.com/office/powerpoint/2010/main" val="28888347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49</a:t>
            </a:fld>
            <a:endParaRPr lang="zh-CN" altLang="en-US"/>
          </a:p>
        </p:txBody>
      </p:sp>
    </p:spTree>
    <p:extLst>
      <p:ext uri="{BB962C8B-B14F-4D97-AF65-F5344CB8AC3E}">
        <p14:creationId xmlns:p14="http://schemas.microsoft.com/office/powerpoint/2010/main" val="265853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a:t>
            </a:fld>
            <a:endParaRPr lang="zh-CN" altLang="en-US"/>
          </a:p>
        </p:txBody>
      </p:sp>
    </p:spTree>
    <p:extLst>
      <p:ext uri="{BB962C8B-B14F-4D97-AF65-F5344CB8AC3E}">
        <p14:creationId xmlns:p14="http://schemas.microsoft.com/office/powerpoint/2010/main" val="41620854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50</a:t>
            </a:fld>
            <a:endParaRPr lang="zh-CN" altLang="en-US"/>
          </a:p>
        </p:txBody>
      </p:sp>
    </p:spTree>
    <p:extLst>
      <p:ext uri="{BB962C8B-B14F-4D97-AF65-F5344CB8AC3E}">
        <p14:creationId xmlns:p14="http://schemas.microsoft.com/office/powerpoint/2010/main" val="1474060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51</a:t>
            </a:fld>
            <a:endParaRPr lang="zh-CN" altLang="en-US"/>
          </a:p>
        </p:txBody>
      </p:sp>
    </p:spTree>
    <p:extLst>
      <p:ext uri="{BB962C8B-B14F-4D97-AF65-F5344CB8AC3E}">
        <p14:creationId xmlns:p14="http://schemas.microsoft.com/office/powerpoint/2010/main" val="35263794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52</a:t>
            </a:fld>
            <a:endParaRPr lang="zh-CN" altLang="en-US"/>
          </a:p>
        </p:txBody>
      </p:sp>
    </p:spTree>
    <p:extLst>
      <p:ext uri="{BB962C8B-B14F-4D97-AF65-F5344CB8AC3E}">
        <p14:creationId xmlns:p14="http://schemas.microsoft.com/office/powerpoint/2010/main" val="23538720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53</a:t>
            </a:fld>
            <a:endParaRPr lang="zh-CN" altLang="en-US"/>
          </a:p>
        </p:txBody>
      </p:sp>
    </p:spTree>
    <p:extLst>
      <p:ext uri="{BB962C8B-B14F-4D97-AF65-F5344CB8AC3E}">
        <p14:creationId xmlns:p14="http://schemas.microsoft.com/office/powerpoint/2010/main" val="600864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54</a:t>
            </a:fld>
            <a:endParaRPr lang="zh-CN" altLang="en-US"/>
          </a:p>
        </p:txBody>
      </p:sp>
    </p:spTree>
    <p:extLst>
      <p:ext uri="{BB962C8B-B14F-4D97-AF65-F5344CB8AC3E}">
        <p14:creationId xmlns:p14="http://schemas.microsoft.com/office/powerpoint/2010/main" val="11455381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55</a:t>
            </a:fld>
            <a:endParaRPr lang="zh-CN" altLang="en-US"/>
          </a:p>
        </p:txBody>
      </p:sp>
    </p:spTree>
    <p:extLst>
      <p:ext uri="{BB962C8B-B14F-4D97-AF65-F5344CB8AC3E}">
        <p14:creationId xmlns:p14="http://schemas.microsoft.com/office/powerpoint/2010/main" val="38410568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56</a:t>
            </a:fld>
            <a:endParaRPr lang="zh-CN" altLang="en-US"/>
          </a:p>
        </p:txBody>
      </p:sp>
    </p:spTree>
    <p:extLst>
      <p:ext uri="{BB962C8B-B14F-4D97-AF65-F5344CB8AC3E}">
        <p14:creationId xmlns:p14="http://schemas.microsoft.com/office/powerpoint/2010/main" val="3263317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r>
              <a:rPr lang="en-US" altLang="zh-CN" b="1" dirty="0" smtClean="0">
                <a:hlinkClick r:id="rId3" tooltip="The History of OpenGL"/>
              </a:rPr>
              <a:t>The History of OpenGL</a:t>
            </a:r>
            <a:endParaRPr lang="en-US" altLang="zh-CN" b="1" dirty="0" smtClean="0"/>
          </a:p>
          <a:p>
            <a:r>
              <a:rPr lang="en-US" altLang="zh-CN" dirty="0" smtClean="0"/>
              <a:t>The Open Graphics Library (OpenGL) is a standard specification defining a cross-language, cross-platform Application Program(</a:t>
            </a:r>
            <a:r>
              <a:rPr lang="en-US" altLang="zh-CN" dirty="0" err="1" smtClean="0"/>
              <a:t>ming</a:t>
            </a:r>
            <a:r>
              <a:rPr lang="en-US" altLang="zh-CN" dirty="0" smtClean="0"/>
              <a:t>) Interface (API). OpenGL provides the programmer an interface to the graphics hardware. OpenGL is a powerful, low-level rendering and modeling software library. </a:t>
            </a:r>
          </a:p>
          <a:p>
            <a:r>
              <a:rPr lang="en-US" altLang="zh-CN" dirty="0" smtClean="0"/>
              <a:t>With OpenGL it is possible to produce 2D and 3D graphics applications.</a:t>
            </a:r>
            <a:br>
              <a:rPr lang="en-US" altLang="zh-CN" dirty="0" smtClean="0"/>
            </a:br>
            <a:r>
              <a:rPr lang="en-US" altLang="zh-CN" dirty="0" smtClean="0"/>
              <a:t>OpenGL is widely used in video games, CAD, scientific applications, </a:t>
            </a:r>
            <a:r>
              <a:rPr lang="en-US" altLang="zh-CN" dirty="0" err="1" smtClean="0"/>
              <a:t>etc</a:t>
            </a:r>
            <a:r>
              <a:rPr lang="en-US" altLang="zh-CN" dirty="0" smtClean="0"/>
              <a:t>, on many different platforms. </a:t>
            </a:r>
          </a:p>
          <a:p>
            <a:r>
              <a:rPr lang="en-US" altLang="zh-CN" dirty="0" smtClean="0"/>
              <a:t/>
            </a:r>
            <a:br>
              <a:rPr lang="en-US" altLang="zh-CN" dirty="0" smtClean="0"/>
            </a:br>
            <a:r>
              <a:rPr lang="en-US" altLang="zh-CN" dirty="0" smtClean="0"/>
              <a:t>Many commercial games, such as the ID Software's Quake series, use OpenGL for their graphics engines. </a:t>
            </a:r>
          </a:p>
          <a:p>
            <a:r>
              <a:rPr lang="en-US" altLang="zh-CN" b="1" dirty="0" smtClean="0"/>
              <a:t>History</a:t>
            </a:r>
          </a:p>
          <a:p>
            <a:r>
              <a:rPr lang="en-US" altLang="zh-CN" dirty="0" smtClean="0"/>
              <a:t>In the 1980's developing software was a challenge. Especially when you wanted to program for a wide range of graphics hardware. (Remember, at that time there were no API's that could be used). </a:t>
            </a:r>
          </a:p>
          <a:p>
            <a:r>
              <a:rPr lang="en-US" altLang="zh-CN" dirty="0" smtClean="0"/>
              <a:t>The software developers had to write custom drivers for each piece of hardware. They also had to deal with a lot of different interfaces, which made the task even harder. (The development cycle was slow because of it). Another problem was that each development team (from different companies) had to write drivers for the same piece of hardware. The result was that there was a lot of the same source code been written by different teams. (Waste of time and money). </a:t>
            </a:r>
          </a:p>
          <a:p>
            <a:r>
              <a:rPr lang="en-US" altLang="zh-CN" dirty="0" smtClean="0"/>
              <a:t>In the early 90's Silicon Graphics </a:t>
            </a:r>
            <a:r>
              <a:rPr lang="en-US" altLang="zh-CN" dirty="0" err="1" smtClean="0"/>
              <a:t>inc.</a:t>
            </a:r>
            <a:r>
              <a:rPr lang="en-US" altLang="zh-CN" dirty="0" smtClean="0"/>
              <a:t> was a leader in 3D graphics for workstations. They used an API called IRIS GL for their workstations. IRIS GL was proprietary to SGI's hardware and not an "open" standard. The API was considered to easy to use and it also supported immediate mode rendering. </a:t>
            </a:r>
          </a:p>
          <a:p>
            <a:r>
              <a:rPr lang="en-US" altLang="zh-CN" dirty="0" smtClean="0"/>
              <a:t>At that time competing vendors, including Sun Microsystems, IBM and Hewlett-Packard were also bringing 3D</a:t>
            </a:r>
            <a:br>
              <a:rPr lang="en-US" altLang="zh-CN" dirty="0" smtClean="0"/>
            </a:br>
            <a:r>
              <a:rPr lang="en-US" altLang="zh-CN" dirty="0" smtClean="0"/>
              <a:t>hardware on the market. They used another API called PHIGS. (In </a:t>
            </a:r>
            <a:r>
              <a:rPr lang="en-US" altLang="zh-CN" dirty="0" err="1" smtClean="0"/>
              <a:t>funcionality</a:t>
            </a:r>
            <a:r>
              <a:rPr lang="en-US" altLang="zh-CN" dirty="0" smtClean="0"/>
              <a:t> and capability IRIS GL was superior to PHIGS). </a:t>
            </a:r>
          </a:p>
          <a:p>
            <a:r>
              <a:rPr lang="en-US" altLang="zh-CN" dirty="0" smtClean="0"/>
              <a:t>Because other vendors brought new 3D hardware on the market, SGI's market share became smaller. </a:t>
            </a:r>
          </a:p>
          <a:p>
            <a:r>
              <a:rPr lang="en-US" altLang="zh-CN" dirty="0" smtClean="0"/>
              <a:t>To turn the tide and influence the market SGI decided to turn the IRIS GL into an open standard. (They could not make IRIS GL an open standard because of licensing and patent issues). They made a new API based on IRIS GL called OpenGL. </a:t>
            </a:r>
          </a:p>
          <a:p>
            <a:r>
              <a:rPr lang="en-US" altLang="zh-CN" dirty="0" smtClean="0"/>
              <a:t>In 1992, SGI led the creation of the OpenGL architectural review board (ARB). (The founding companies of the ARB were: SGI, Microsoft, IBM, DEC and Intel. Today nine companies have voting seats on the ARB, and several more attend the quarterly meetings to provide input to the evolution of OpenGL). The role of the OpenGL ARB is to establish and maintain the OpenGL specifications. </a:t>
            </a:r>
          </a:p>
          <a:p>
            <a:r>
              <a:rPr lang="en-US" altLang="zh-CN" dirty="0" smtClean="0"/>
              <a:t>Not all advanced hardware-specific features can be accessed by the OpenGL versions (default </a:t>
            </a:r>
            <a:r>
              <a:rPr lang="en-US" altLang="zh-CN" dirty="0" err="1" smtClean="0"/>
              <a:t>Opengl</a:t>
            </a:r>
            <a:r>
              <a:rPr lang="en-US" altLang="zh-CN" dirty="0" smtClean="0"/>
              <a:t>).</a:t>
            </a:r>
            <a:br>
              <a:rPr lang="en-US" altLang="zh-CN" dirty="0" smtClean="0"/>
            </a:br>
            <a:r>
              <a:rPr lang="en-US" altLang="zh-CN" dirty="0" smtClean="0"/>
              <a:t>(Remember, a new version of OpenGL is not released very often). Fortunately, the video-card manufactures can and do provide OpenGL extensions. With these extensions you are able to access advanced hardware-specific features. </a:t>
            </a:r>
          </a:p>
          <a:p>
            <a:r>
              <a:rPr lang="en-US" altLang="zh-CN" dirty="0" smtClean="0"/>
              <a:t>If these features are used by many vendors, the extensions can become an official addition to the OpenGL standard. (In an old version (OpenGL 1.2) an advanced feature (add that time) was requested by game developers called multi-texturing). </a:t>
            </a:r>
          </a:p>
          <a:p>
            <a:r>
              <a:rPr lang="en-US" altLang="zh-CN" dirty="0" smtClean="0"/>
              <a:t>Future releases of OpenGL will be more and more influenced by game developers and the gaming industry.</a:t>
            </a:r>
          </a:p>
          <a:p>
            <a:r>
              <a:rPr lang="en-US" altLang="zh-CN" dirty="0" smtClean="0"/>
              <a:t> --- http://www.codingunit.com/the-history-of-opengl</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57</a:t>
            </a:fld>
            <a:endParaRPr lang="zh-CN" altLang="en-US"/>
          </a:p>
        </p:txBody>
      </p:sp>
    </p:spTree>
    <p:extLst>
      <p:ext uri="{BB962C8B-B14F-4D97-AF65-F5344CB8AC3E}">
        <p14:creationId xmlns:p14="http://schemas.microsoft.com/office/powerpoint/2010/main" val="2289016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UIMS: User Interface Management</a:t>
            </a:r>
            <a:r>
              <a:rPr lang="en-US" altLang="zh-CN" baseline="0" dirty="0" smtClean="0"/>
              <a:t> System</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58</a:t>
            </a:fld>
            <a:endParaRPr lang="zh-CN" altLang="en-US"/>
          </a:p>
        </p:txBody>
      </p:sp>
    </p:spTree>
    <p:extLst>
      <p:ext uri="{BB962C8B-B14F-4D97-AF65-F5344CB8AC3E}">
        <p14:creationId xmlns:p14="http://schemas.microsoft.com/office/powerpoint/2010/main" val="7089594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59</a:t>
            </a:fld>
            <a:endParaRPr lang="zh-CN" altLang="en-US"/>
          </a:p>
        </p:txBody>
      </p:sp>
    </p:spTree>
    <p:extLst>
      <p:ext uri="{BB962C8B-B14F-4D97-AF65-F5344CB8AC3E}">
        <p14:creationId xmlns:p14="http://schemas.microsoft.com/office/powerpoint/2010/main" val="2443173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6</a:t>
            </a:fld>
            <a:endParaRPr lang="zh-CN" altLang="en-US"/>
          </a:p>
        </p:txBody>
      </p:sp>
    </p:spTree>
    <p:extLst>
      <p:ext uri="{BB962C8B-B14F-4D97-AF65-F5344CB8AC3E}">
        <p14:creationId xmlns:p14="http://schemas.microsoft.com/office/powerpoint/2010/main" val="30690866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60</a:t>
            </a:fld>
            <a:endParaRPr lang="zh-CN" altLang="en-US"/>
          </a:p>
        </p:txBody>
      </p:sp>
    </p:spTree>
    <p:extLst>
      <p:ext uri="{BB962C8B-B14F-4D97-AF65-F5344CB8AC3E}">
        <p14:creationId xmlns:p14="http://schemas.microsoft.com/office/powerpoint/2010/main" val="35345324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61</a:t>
            </a:fld>
            <a:endParaRPr lang="zh-CN" altLang="en-US"/>
          </a:p>
        </p:txBody>
      </p:sp>
    </p:spTree>
    <p:extLst>
      <p:ext uri="{BB962C8B-B14F-4D97-AF65-F5344CB8AC3E}">
        <p14:creationId xmlns:p14="http://schemas.microsoft.com/office/powerpoint/2010/main" val="1882582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1BD1BD6-91E8-4855-B35C-4057013C2FEE}" type="slidenum">
              <a:rPr lang="zh-CN" altLang="en-US"/>
              <a:pPr fontAlgn="base">
                <a:spcBef>
                  <a:spcPct val="0"/>
                </a:spcBef>
                <a:spcAft>
                  <a:spcPct val="0"/>
                </a:spcAft>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63</a:t>
            </a:fld>
            <a:endParaRPr lang="zh-CN" altLang="en-US"/>
          </a:p>
        </p:txBody>
      </p:sp>
    </p:spTree>
    <p:extLst>
      <p:ext uri="{BB962C8B-B14F-4D97-AF65-F5344CB8AC3E}">
        <p14:creationId xmlns:p14="http://schemas.microsoft.com/office/powerpoint/2010/main" val="2888632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64</a:t>
            </a:fld>
            <a:endParaRPr lang="zh-CN" altLang="en-US"/>
          </a:p>
        </p:txBody>
      </p:sp>
    </p:spTree>
    <p:extLst>
      <p:ext uri="{BB962C8B-B14F-4D97-AF65-F5344CB8AC3E}">
        <p14:creationId xmlns:p14="http://schemas.microsoft.com/office/powerpoint/2010/main" val="1208075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65</a:t>
            </a:fld>
            <a:endParaRPr lang="zh-CN" altLang="en-US"/>
          </a:p>
        </p:txBody>
      </p:sp>
    </p:spTree>
    <p:extLst>
      <p:ext uri="{BB962C8B-B14F-4D97-AF65-F5344CB8AC3E}">
        <p14:creationId xmlns:p14="http://schemas.microsoft.com/office/powerpoint/2010/main" val="22475988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66</a:t>
            </a:fld>
            <a:endParaRPr lang="zh-CN" altLang="en-US"/>
          </a:p>
        </p:txBody>
      </p:sp>
    </p:spTree>
    <p:extLst>
      <p:ext uri="{BB962C8B-B14F-4D97-AF65-F5344CB8AC3E}">
        <p14:creationId xmlns:p14="http://schemas.microsoft.com/office/powerpoint/2010/main" val="39025510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67</a:t>
            </a:fld>
            <a:endParaRPr lang="zh-CN" altLang="en-US"/>
          </a:p>
        </p:txBody>
      </p:sp>
    </p:spTree>
    <p:extLst>
      <p:ext uri="{BB962C8B-B14F-4D97-AF65-F5344CB8AC3E}">
        <p14:creationId xmlns:p14="http://schemas.microsoft.com/office/powerpoint/2010/main" val="2535641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68</a:t>
            </a:fld>
            <a:endParaRPr lang="zh-CN" altLang="en-US"/>
          </a:p>
        </p:txBody>
      </p:sp>
    </p:spTree>
    <p:extLst>
      <p:ext uri="{BB962C8B-B14F-4D97-AF65-F5344CB8AC3E}">
        <p14:creationId xmlns:p14="http://schemas.microsoft.com/office/powerpoint/2010/main" val="32706609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69</a:t>
            </a:fld>
            <a:endParaRPr lang="zh-CN" altLang="en-US"/>
          </a:p>
        </p:txBody>
      </p:sp>
    </p:spTree>
    <p:extLst>
      <p:ext uri="{BB962C8B-B14F-4D97-AF65-F5344CB8AC3E}">
        <p14:creationId xmlns:p14="http://schemas.microsoft.com/office/powerpoint/2010/main" val="1090382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7</a:t>
            </a:fld>
            <a:endParaRPr lang="zh-CN" altLang="en-US"/>
          </a:p>
        </p:txBody>
      </p:sp>
    </p:spTree>
    <p:extLst>
      <p:ext uri="{BB962C8B-B14F-4D97-AF65-F5344CB8AC3E}">
        <p14:creationId xmlns:p14="http://schemas.microsoft.com/office/powerpoint/2010/main" val="3744395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70</a:t>
            </a:fld>
            <a:endParaRPr lang="zh-CN" altLang="en-US"/>
          </a:p>
        </p:txBody>
      </p:sp>
    </p:spTree>
    <p:extLst>
      <p:ext uri="{BB962C8B-B14F-4D97-AF65-F5344CB8AC3E}">
        <p14:creationId xmlns:p14="http://schemas.microsoft.com/office/powerpoint/2010/main" val="3844743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71</a:t>
            </a:fld>
            <a:endParaRPr lang="zh-CN" altLang="en-US"/>
          </a:p>
        </p:txBody>
      </p:sp>
    </p:spTree>
    <p:extLst>
      <p:ext uri="{BB962C8B-B14F-4D97-AF65-F5344CB8AC3E}">
        <p14:creationId xmlns:p14="http://schemas.microsoft.com/office/powerpoint/2010/main" val="17191211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72</a:t>
            </a:fld>
            <a:endParaRPr lang="zh-CN" altLang="en-US"/>
          </a:p>
        </p:txBody>
      </p:sp>
    </p:spTree>
    <p:extLst>
      <p:ext uri="{BB962C8B-B14F-4D97-AF65-F5344CB8AC3E}">
        <p14:creationId xmlns:p14="http://schemas.microsoft.com/office/powerpoint/2010/main" val="17610443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73</a:t>
            </a:fld>
            <a:endParaRPr lang="zh-CN" altLang="en-US"/>
          </a:p>
        </p:txBody>
      </p:sp>
    </p:spTree>
    <p:extLst>
      <p:ext uri="{BB962C8B-B14F-4D97-AF65-F5344CB8AC3E}">
        <p14:creationId xmlns:p14="http://schemas.microsoft.com/office/powerpoint/2010/main" val="39937904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74</a:t>
            </a:fld>
            <a:endParaRPr lang="zh-CN" altLang="en-US"/>
          </a:p>
        </p:txBody>
      </p:sp>
    </p:spTree>
    <p:extLst>
      <p:ext uri="{BB962C8B-B14F-4D97-AF65-F5344CB8AC3E}">
        <p14:creationId xmlns:p14="http://schemas.microsoft.com/office/powerpoint/2010/main" val="6229102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75</a:t>
            </a:fld>
            <a:endParaRPr lang="zh-CN" altLang="en-US"/>
          </a:p>
        </p:txBody>
      </p:sp>
    </p:spTree>
    <p:extLst>
      <p:ext uri="{BB962C8B-B14F-4D97-AF65-F5344CB8AC3E}">
        <p14:creationId xmlns:p14="http://schemas.microsoft.com/office/powerpoint/2010/main" val="41091655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76</a:t>
            </a:fld>
            <a:endParaRPr lang="zh-CN" altLang="en-US"/>
          </a:p>
        </p:txBody>
      </p:sp>
    </p:spTree>
    <p:extLst>
      <p:ext uri="{BB962C8B-B14F-4D97-AF65-F5344CB8AC3E}">
        <p14:creationId xmlns:p14="http://schemas.microsoft.com/office/powerpoint/2010/main" val="5046882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77</a:t>
            </a:fld>
            <a:endParaRPr lang="zh-CN" altLang="en-US"/>
          </a:p>
        </p:txBody>
      </p:sp>
    </p:spTree>
    <p:extLst>
      <p:ext uri="{BB962C8B-B14F-4D97-AF65-F5344CB8AC3E}">
        <p14:creationId xmlns:p14="http://schemas.microsoft.com/office/powerpoint/2010/main" val="36481228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78</a:t>
            </a:fld>
            <a:endParaRPr lang="zh-CN" altLang="en-US"/>
          </a:p>
        </p:txBody>
      </p:sp>
    </p:spTree>
    <p:extLst>
      <p:ext uri="{BB962C8B-B14F-4D97-AF65-F5344CB8AC3E}">
        <p14:creationId xmlns:p14="http://schemas.microsoft.com/office/powerpoint/2010/main" val="5799682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79</a:t>
            </a:fld>
            <a:endParaRPr lang="zh-CN" altLang="en-US"/>
          </a:p>
        </p:txBody>
      </p:sp>
    </p:spTree>
    <p:extLst>
      <p:ext uri="{BB962C8B-B14F-4D97-AF65-F5344CB8AC3E}">
        <p14:creationId xmlns:p14="http://schemas.microsoft.com/office/powerpoint/2010/main" val="1739258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06C74-F922-4FCC-A783-F4EC19361641}" type="slidenum">
              <a:rPr lang="en-US"/>
              <a:pPr/>
              <a:t>8</a:t>
            </a:fld>
            <a:endParaRPr 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r>
              <a:rPr lang="en-US"/>
              <a:t>Sketchpad pioneered the concepts of graphical computing, including memory structures to store objects, rubber-banding of lines, the ability to zoom in and out on the display, and the ability to make perfect lines, corners, and joints.</a:t>
            </a:r>
          </a:p>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80</a:t>
            </a:fld>
            <a:endParaRPr lang="zh-CN" altLang="en-US"/>
          </a:p>
        </p:txBody>
      </p:sp>
    </p:spTree>
    <p:extLst>
      <p:ext uri="{BB962C8B-B14F-4D97-AF65-F5344CB8AC3E}">
        <p14:creationId xmlns:p14="http://schemas.microsoft.com/office/powerpoint/2010/main" val="3756512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9</a:t>
            </a:fld>
            <a:endParaRPr lang="zh-CN" altLang="en-US"/>
          </a:p>
        </p:txBody>
      </p:sp>
    </p:spTree>
    <p:extLst>
      <p:ext uri="{BB962C8B-B14F-4D97-AF65-F5344CB8AC3E}">
        <p14:creationId xmlns:p14="http://schemas.microsoft.com/office/powerpoint/2010/main" val="3432289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15B27F1F-D037-47DE-8A72-7380C4DCAA9D}" type="datetime1">
              <a:rPr lang="zh-CN" altLang="en-US" smtClean="0"/>
              <a:pPr/>
              <a:t>2015/12/24</a:t>
            </a:fld>
            <a:endParaRPr lang="zh-CN" altLang="en-US"/>
          </a:p>
        </p:txBody>
      </p:sp>
      <p:sp>
        <p:nvSpPr>
          <p:cNvPr id="5" name="Footer Placeholder 4"/>
          <p:cNvSpPr>
            <a:spLocks noGrp="1"/>
          </p:cNvSpPr>
          <p:nvPr>
            <p:ph type="ftr" sz="quarter" idx="11"/>
          </p:nvPr>
        </p:nvSpPr>
        <p:spPr>
          <a:xfrm>
            <a:off x="3124200" y="6356350"/>
            <a:ext cx="3090874" cy="365125"/>
          </a:xfrm>
        </p:spPr>
        <p:txBody>
          <a:bodyPr/>
          <a:lstStyle/>
          <a:p>
            <a:r>
              <a:rPr lang="en-US" altLang="zh-CN" smtClean="0"/>
              <a:t>Part XII IO System</a:t>
            </a:r>
            <a:endParaRPr lang="zh-CN" altLang="en-US" dirty="0"/>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E5741513-B522-4D3C-B745-39BE39061295}" type="datetime1">
              <a:rPr lang="zh-CN" altLang="en-US" smtClean="0"/>
              <a:pPr/>
              <a:t>2015/12/24</a:t>
            </a:fld>
            <a:endParaRPr lang="zh-CN" altLang="en-US"/>
          </a:p>
        </p:txBody>
      </p:sp>
      <p:sp>
        <p:nvSpPr>
          <p:cNvPr id="6" name="Footer Placeholder 5"/>
          <p:cNvSpPr>
            <a:spLocks noGrp="1"/>
          </p:cNvSpPr>
          <p:nvPr>
            <p:ph type="ftr" sz="quarter" idx="11"/>
          </p:nvPr>
        </p:nvSpPr>
        <p:spPr/>
        <p:txBody>
          <a:bodyPr/>
          <a:lstStyle/>
          <a:p>
            <a:r>
              <a:rPr lang="en-US" altLang="zh-CN" smtClean="0"/>
              <a:t>Part XII IO System</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2F791CEB-58A0-42B0-88D8-0BA061017FB2}" type="datetime1">
              <a:rPr lang="zh-CN" altLang="en-US" smtClean="0"/>
              <a:pPr/>
              <a:t>2015/12/24</a:t>
            </a:fld>
            <a:endParaRPr lang="zh-CN" altLang="en-US"/>
          </a:p>
        </p:txBody>
      </p:sp>
      <p:sp>
        <p:nvSpPr>
          <p:cNvPr id="5" name="Footer Placeholder 4"/>
          <p:cNvSpPr>
            <a:spLocks noGrp="1"/>
          </p:cNvSpPr>
          <p:nvPr>
            <p:ph type="ftr" sz="quarter" idx="11"/>
          </p:nvPr>
        </p:nvSpPr>
        <p:spPr/>
        <p:txBody>
          <a:bodyPr/>
          <a:lstStyle/>
          <a:p>
            <a:r>
              <a:rPr lang="en-US" altLang="zh-CN" smtClean="0"/>
              <a:t>Part XII IO System</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C67E1C1-564D-4BB7-A302-DFFBCFE6AAC7}" type="datetime1">
              <a:rPr lang="zh-CN" altLang="en-US" smtClean="0"/>
              <a:pPr/>
              <a:t>2015/12/24</a:t>
            </a:fld>
            <a:endParaRPr lang="zh-CN" altLang="en-US"/>
          </a:p>
        </p:txBody>
      </p:sp>
      <p:sp>
        <p:nvSpPr>
          <p:cNvPr id="5" name="Footer Placeholder 4"/>
          <p:cNvSpPr>
            <a:spLocks noGrp="1"/>
          </p:cNvSpPr>
          <p:nvPr>
            <p:ph type="ftr" sz="quarter" idx="11"/>
          </p:nvPr>
        </p:nvSpPr>
        <p:spPr/>
        <p:txBody>
          <a:bodyPr/>
          <a:lstStyle/>
          <a:p>
            <a:r>
              <a:rPr lang="en-US" altLang="zh-CN" smtClean="0"/>
              <a:t>Part XII IO System</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8763000"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28600" y="914400"/>
            <a:ext cx="430530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86300" y="914400"/>
            <a:ext cx="4305300"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86300" y="3619500"/>
            <a:ext cx="4305300"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65163" y="6367463"/>
            <a:ext cx="1905000" cy="457200"/>
          </a:xfrm>
        </p:spPr>
        <p:txBody>
          <a:bodyPr/>
          <a:lstStyle>
            <a:lvl1pPr>
              <a:defRPr/>
            </a:lvl1pPr>
          </a:lstStyle>
          <a:p>
            <a:endParaRPr lang="en-US"/>
          </a:p>
        </p:txBody>
      </p:sp>
      <p:sp>
        <p:nvSpPr>
          <p:cNvPr id="7" name="页脚占位符 6"/>
          <p:cNvSpPr>
            <a:spLocks noGrp="1"/>
          </p:cNvSpPr>
          <p:nvPr>
            <p:ph type="ftr" sz="quarter" idx="11"/>
          </p:nvPr>
        </p:nvSpPr>
        <p:spPr>
          <a:xfrm>
            <a:off x="3103563" y="6367463"/>
            <a:ext cx="2895600" cy="457200"/>
          </a:xfrm>
        </p:spPr>
        <p:txBody>
          <a:bodyPr/>
          <a:lstStyle>
            <a:lvl1pPr>
              <a:defRPr/>
            </a:lvl1pPr>
          </a:lstStyle>
          <a:p>
            <a:endParaRPr lang="en-US"/>
          </a:p>
        </p:txBody>
      </p:sp>
      <p:sp>
        <p:nvSpPr>
          <p:cNvPr id="8" name="灯片编号占位符 7"/>
          <p:cNvSpPr>
            <a:spLocks noGrp="1"/>
          </p:cNvSpPr>
          <p:nvPr>
            <p:ph type="sldNum" sz="quarter" idx="12"/>
          </p:nvPr>
        </p:nvSpPr>
        <p:spPr>
          <a:xfrm>
            <a:off x="6716713" y="6397625"/>
            <a:ext cx="1905000" cy="457200"/>
          </a:xfrm>
        </p:spPr>
        <p:txBody>
          <a:bodyPr/>
          <a:lstStyle>
            <a:lvl1pPr>
              <a:defRPr/>
            </a:lvl1pPr>
          </a:lstStyle>
          <a:p>
            <a:fld id="{2DED74B7-D1EA-4FFC-BB48-87138C2367D2}" type="slidenum">
              <a:rPr lang="en-US"/>
              <a:pPr/>
              <a:t>‹#›</a:t>
            </a:fld>
            <a:endParaRPr lang="en-US"/>
          </a:p>
        </p:txBody>
      </p:sp>
    </p:spTree>
    <p:extLst>
      <p:ext uri="{BB962C8B-B14F-4D97-AF65-F5344CB8AC3E}">
        <p14:creationId xmlns:p14="http://schemas.microsoft.com/office/powerpoint/2010/main" val="224222714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8763000"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28600" y="914400"/>
            <a:ext cx="430530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6300" y="914400"/>
            <a:ext cx="430530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65163" y="6367463"/>
            <a:ext cx="1905000" cy="457200"/>
          </a:xfrm>
        </p:spPr>
        <p:txBody>
          <a:bodyPr/>
          <a:lstStyle>
            <a:lvl1pPr>
              <a:defRPr/>
            </a:lvl1pPr>
          </a:lstStyle>
          <a:p>
            <a:endParaRPr lang="en-US"/>
          </a:p>
        </p:txBody>
      </p:sp>
      <p:sp>
        <p:nvSpPr>
          <p:cNvPr id="6" name="页脚占位符 5"/>
          <p:cNvSpPr>
            <a:spLocks noGrp="1"/>
          </p:cNvSpPr>
          <p:nvPr>
            <p:ph type="ftr" sz="quarter" idx="11"/>
          </p:nvPr>
        </p:nvSpPr>
        <p:spPr>
          <a:xfrm>
            <a:off x="3103563" y="6367463"/>
            <a:ext cx="2895600" cy="457200"/>
          </a:xfrm>
        </p:spPr>
        <p:txBody>
          <a:bodyPr/>
          <a:lstStyle>
            <a:lvl1pPr>
              <a:defRPr/>
            </a:lvl1pPr>
          </a:lstStyle>
          <a:p>
            <a:endParaRPr lang="en-US"/>
          </a:p>
        </p:txBody>
      </p:sp>
      <p:sp>
        <p:nvSpPr>
          <p:cNvPr id="7" name="灯片编号占位符 6"/>
          <p:cNvSpPr>
            <a:spLocks noGrp="1"/>
          </p:cNvSpPr>
          <p:nvPr>
            <p:ph type="sldNum" sz="quarter" idx="12"/>
          </p:nvPr>
        </p:nvSpPr>
        <p:spPr>
          <a:xfrm>
            <a:off x="6716713" y="6397625"/>
            <a:ext cx="1905000" cy="457200"/>
          </a:xfrm>
        </p:spPr>
        <p:txBody>
          <a:bodyPr/>
          <a:lstStyle>
            <a:lvl1pPr>
              <a:defRPr/>
            </a:lvl1pPr>
          </a:lstStyle>
          <a:p>
            <a:fld id="{8BC9362C-032E-46B1-A6CD-A2613DA53774}" type="slidenum">
              <a:rPr lang="en-US"/>
              <a:pPr/>
              <a:t>‹#›</a:t>
            </a:fld>
            <a:endParaRPr lang="en-US"/>
          </a:p>
        </p:txBody>
      </p:sp>
    </p:spTree>
    <p:extLst>
      <p:ext uri="{BB962C8B-B14F-4D97-AF65-F5344CB8AC3E}">
        <p14:creationId xmlns:p14="http://schemas.microsoft.com/office/powerpoint/2010/main" val="342829094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8763000"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28600" y="914400"/>
            <a:ext cx="430530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86300" y="914400"/>
            <a:ext cx="4305300" cy="5257800"/>
          </a:xfrm>
        </p:spPr>
        <p:txBody>
          <a:bodyPr/>
          <a:lstStyle/>
          <a:p>
            <a:endParaRPr lang="zh-CN" altLang="en-US"/>
          </a:p>
        </p:txBody>
      </p:sp>
      <p:sp>
        <p:nvSpPr>
          <p:cNvPr id="5" name="日期占位符 4"/>
          <p:cNvSpPr>
            <a:spLocks noGrp="1"/>
          </p:cNvSpPr>
          <p:nvPr>
            <p:ph type="dt" sz="half" idx="10"/>
          </p:nvPr>
        </p:nvSpPr>
        <p:spPr>
          <a:xfrm>
            <a:off x="665163" y="6367463"/>
            <a:ext cx="1905000" cy="457200"/>
          </a:xfrm>
        </p:spPr>
        <p:txBody>
          <a:bodyPr/>
          <a:lstStyle>
            <a:lvl1pPr>
              <a:defRPr/>
            </a:lvl1pPr>
          </a:lstStyle>
          <a:p>
            <a:endParaRPr lang="en-US"/>
          </a:p>
        </p:txBody>
      </p:sp>
      <p:sp>
        <p:nvSpPr>
          <p:cNvPr id="6" name="页脚占位符 5"/>
          <p:cNvSpPr>
            <a:spLocks noGrp="1"/>
          </p:cNvSpPr>
          <p:nvPr>
            <p:ph type="ftr" sz="quarter" idx="11"/>
          </p:nvPr>
        </p:nvSpPr>
        <p:spPr>
          <a:xfrm>
            <a:off x="3103563" y="6367463"/>
            <a:ext cx="2895600" cy="457200"/>
          </a:xfrm>
        </p:spPr>
        <p:txBody>
          <a:bodyPr/>
          <a:lstStyle>
            <a:lvl1pPr>
              <a:defRPr/>
            </a:lvl1pPr>
          </a:lstStyle>
          <a:p>
            <a:endParaRPr lang="en-US"/>
          </a:p>
        </p:txBody>
      </p:sp>
      <p:sp>
        <p:nvSpPr>
          <p:cNvPr id="7" name="灯片编号占位符 6"/>
          <p:cNvSpPr>
            <a:spLocks noGrp="1"/>
          </p:cNvSpPr>
          <p:nvPr>
            <p:ph type="sldNum" sz="quarter" idx="12"/>
          </p:nvPr>
        </p:nvSpPr>
        <p:spPr>
          <a:xfrm>
            <a:off x="6716713" y="6397625"/>
            <a:ext cx="1905000" cy="457200"/>
          </a:xfrm>
        </p:spPr>
        <p:txBody>
          <a:bodyPr/>
          <a:lstStyle>
            <a:lvl1pPr>
              <a:defRPr/>
            </a:lvl1pPr>
          </a:lstStyle>
          <a:p>
            <a:fld id="{8B43A6AD-AEE7-4E1F-889D-701058FCE9A3}" type="slidenum">
              <a:rPr lang="en-US"/>
              <a:pPr/>
              <a:t>‹#›</a:t>
            </a:fld>
            <a:endParaRPr lang="en-US"/>
          </a:p>
        </p:txBody>
      </p:sp>
    </p:spTree>
    <p:extLst>
      <p:ext uri="{BB962C8B-B14F-4D97-AF65-F5344CB8AC3E}">
        <p14:creationId xmlns:p14="http://schemas.microsoft.com/office/powerpoint/2010/main" val="12626983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85852" cy="6858000"/>
          </a:xfrm>
          <a:solidFill>
            <a:schemeClr val="bg1">
              <a:lumMod val="75000"/>
            </a:schemeClr>
          </a:solidFill>
        </p:spPr>
        <p:txBody>
          <a:bodyPr vert="vert270" anchor="ctr"/>
          <a:lstStyle/>
          <a:p>
            <a:r>
              <a:rPr lang="en-US" altLang="zh-CN" dirty="0" smtClean="0"/>
              <a:t>Click to edit Master title style</a:t>
            </a:r>
            <a:endParaRPr lang="zh-CN" altLang="en-US" dirty="0"/>
          </a:p>
        </p:txBody>
      </p:sp>
      <p:sp>
        <p:nvSpPr>
          <p:cNvPr id="3" name="Date Placeholder 2"/>
          <p:cNvSpPr>
            <a:spLocks noGrp="1"/>
          </p:cNvSpPr>
          <p:nvPr>
            <p:ph type="dt" sz="half" idx="10"/>
          </p:nvPr>
        </p:nvSpPr>
        <p:spPr>
          <a:xfrm>
            <a:off x="1366830" y="6356350"/>
            <a:ext cx="1276344" cy="365125"/>
          </a:xfrm>
        </p:spPr>
        <p:txBody>
          <a:bodyPr/>
          <a:lstStyle/>
          <a:p>
            <a:fld id="{70558B1B-0F5A-4E8C-AA67-19CE5B1FD24A}" type="datetime1">
              <a:rPr lang="zh-CN" altLang="en-US" smtClean="0"/>
              <a:pPr/>
              <a:t>2015/12/24</a:t>
            </a:fld>
            <a:endParaRPr lang="zh-CN" altLang="en-US"/>
          </a:p>
        </p:txBody>
      </p:sp>
      <p:sp>
        <p:nvSpPr>
          <p:cNvPr id="4" name="Footer Placeholder 3"/>
          <p:cNvSpPr>
            <a:spLocks noGrp="1"/>
          </p:cNvSpPr>
          <p:nvPr>
            <p:ph type="ftr" sz="quarter" idx="11"/>
          </p:nvPr>
        </p:nvSpPr>
        <p:spPr/>
        <p:txBody>
          <a:bodyPr/>
          <a:lstStyle/>
          <a:p>
            <a:r>
              <a:rPr lang="en-US" altLang="zh-CN" smtClean="0"/>
              <a:t>Part XII IO System</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a:t>
            </a:fld>
            <a:endParaRPr lang="zh-CN" altLang="en-US"/>
          </a:p>
        </p:txBody>
      </p:sp>
      <p:sp>
        <p:nvSpPr>
          <p:cNvPr id="7" name="Content Placeholder 2"/>
          <p:cNvSpPr>
            <a:spLocks noGrp="1"/>
          </p:cNvSpPr>
          <p:nvPr>
            <p:ph idx="1"/>
          </p:nvPr>
        </p:nvSpPr>
        <p:spPr>
          <a:xfrm>
            <a:off x="1285852" y="571480"/>
            <a:ext cx="7572396" cy="5197493"/>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457200" y="1000108"/>
            <a:ext cx="8686800" cy="5126055"/>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10"/>
          </p:nvPr>
        </p:nvSpPr>
        <p:spPr/>
        <p:txBody>
          <a:bodyPr/>
          <a:lstStyle/>
          <a:p>
            <a:fld id="{E054854B-B7A1-4C84-93F4-45530D2BDAC2}" type="datetime1">
              <a:rPr lang="zh-CN" altLang="en-US" smtClean="0"/>
              <a:pPr/>
              <a:t>2015/12/24</a:t>
            </a:fld>
            <a:endParaRPr lang="zh-CN" altLang="en-US"/>
          </a:p>
        </p:txBody>
      </p:sp>
      <p:sp>
        <p:nvSpPr>
          <p:cNvPr id="5" name="Footer Placeholder 4"/>
          <p:cNvSpPr>
            <a:spLocks noGrp="1"/>
          </p:cNvSpPr>
          <p:nvPr>
            <p:ph type="ftr" sz="quarter" idx="11"/>
          </p:nvPr>
        </p:nvSpPr>
        <p:spPr/>
        <p:txBody>
          <a:bodyPr/>
          <a:lstStyle/>
          <a:p>
            <a:r>
              <a:rPr lang="en-US" altLang="zh-CN" smtClean="0"/>
              <a:t>Part XII IO System</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C894094-AB33-4BC4-A8DA-9A7FD3D30CF4}" type="datetime1">
              <a:rPr lang="zh-CN" altLang="en-US" smtClean="0"/>
              <a:pPr/>
              <a:t>2015/12/24</a:t>
            </a:fld>
            <a:endParaRPr lang="zh-CN" altLang="en-US"/>
          </a:p>
        </p:txBody>
      </p:sp>
      <p:sp>
        <p:nvSpPr>
          <p:cNvPr id="5" name="Footer Placeholder 4"/>
          <p:cNvSpPr>
            <a:spLocks noGrp="1"/>
          </p:cNvSpPr>
          <p:nvPr>
            <p:ph type="ftr" sz="quarter" idx="11"/>
          </p:nvPr>
        </p:nvSpPr>
        <p:spPr/>
        <p:txBody>
          <a:bodyPr/>
          <a:lstStyle/>
          <a:p>
            <a:r>
              <a:rPr lang="en-US" altLang="zh-CN" smtClean="0"/>
              <a:t>Part XII IO System</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DE3EA986-7B2F-496E-8939-4163BB392398}" type="datetime1">
              <a:rPr lang="zh-CN" altLang="en-US" smtClean="0"/>
              <a:pPr/>
              <a:t>2015/12/24</a:t>
            </a:fld>
            <a:endParaRPr lang="zh-CN" altLang="en-US"/>
          </a:p>
        </p:txBody>
      </p:sp>
      <p:sp>
        <p:nvSpPr>
          <p:cNvPr id="6" name="Footer Placeholder 5"/>
          <p:cNvSpPr>
            <a:spLocks noGrp="1"/>
          </p:cNvSpPr>
          <p:nvPr>
            <p:ph type="ftr" sz="quarter" idx="11"/>
          </p:nvPr>
        </p:nvSpPr>
        <p:spPr/>
        <p:txBody>
          <a:bodyPr/>
          <a:lstStyle/>
          <a:p>
            <a:r>
              <a:rPr lang="en-US" altLang="zh-CN" smtClean="0"/>
              <a:t>Part XII IO System</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0CC8CA71-07B8-4C04-AA05-D3FB8933F70B}" type="datetime1">
              <a:rPr lang="zh-CN" altLang="en-US" smtClean="0"/>
              <a:pPr/>
              <a:t>2015/12/24</a:t>
            </a:fld>
            <a:endParaRPr lang="zh-CN" altLang="en-US"/>
          </a:p>
        </p:txBody>
      </p:sp>
      <p:sp>
        <p:nvSpPr>
          <p:cNvPr id="8" name="Footer Placeholder 7"/>
          <p:cNvSpPr>
            <a:spLocks noGrp="1"/>
          </p:cNvSpPr>
          <p:nvPr>
            <p:ph type="ftr" sz="quarter" idx="11"/>
          </p:nvPr>
        </p:nvSpPr>
        <p:spPr/>
        <p:txBody>
          <a:bodyPr/>
          <a:lstStyle/>
          <a:p>
            <a:r>
              <a:rPr lang="en-US" altLang="zh-CN" smtClean="0"/>
              <a:t>Part XII IO System</a:t>
            </a:r>
            <a:endParaRPr lang="zh-CN" altLang="en-US"/>
          </a:p>
        </p:txBody>
      </p:sp>
      <p:sp>
        <p:nvSpPr>
          <p:cNvPr id="9" name="Slide Number Placeholder 8"/>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60292F52-80AA-466A-A6CF-E81580FE1DBE}" type="datetime1">
              <a:rPr lang="zh-CN" altLang="en-US" smtClean="0"/>
              <a:pPr/>
              <a:t>2015/12/24</a:t>
            </a:fld>
            <a:endParaRPr lang="zh-CN" altLang="en-US"/>
          </a:p>
        </p:txBody>
      </p:sp>
      <p:sp>
        <p:nvSpPr>
          <p:cNvPr id="4" name="Footer Placeholder 3"/>
          <p:cNvSpPr>
            <a:spLocks noGrp="1"/>
          </p:cNvSpPr>
          <p:nvPr>
            <p:ph type="ftr" sz="quarter" idx="11"/>
          </p:nvPr>
        </p:nvSpPr>
        <p:spPr/>
        <p:txBody>
          <a:bodyPr/>
          <a:lstStyle/>
          <a:p>
            <a:r>
              <a:rPr lang="en-US" altLang="zh-CN" smtClean="0"/>
              <a:t>Part XII IO System</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48F726-DB17-4314-8490-127F652ABC12}" type="datetime1">
              <a:rPr lang="zh-CN" altLang="en-US" smtClean="0"/>
              <a:pPr/>
              <a:t>2015/12/24</a:t>
            </a:fld>
            <a:endParaRPr lang="zh-CN" altLang="en-US"/>
          </a:p>
        </p:txBody>
      </p:sp>
      <p:sp>
        <p:nvSpPr>
          <p:cNvPr id="3" name="Footer Placeholder 2"/>
          <p:cNvSpPr>
            <a:spLocks noGrp="1"/>
          </p:cNvSpPr>
          <p:nvPr>
            <p:ph type="ftr" sz="quarter" idx="11"/>
          </p:nvPr>
        </p:nvSpPr>
        <p:spPr/>
        <p:txBody>
          <a:bodyPr/>
          <a:lstStyle/>
          <a:p>
            <a:r>
              <a:rPr lang="en-US" altLang="zh-CN" smtClean="0"/>
              <a:t>Part XII IO System</a:t>
            </a:r>
            <a:endParaRPr lang="zh-CN" altLang="en-US"/>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529059C6-6A44-46C5-8F77-0653B90ADEA5}" type="datetime1">
              <a:rPr lang="zh-CN" altLang="en-US" smtClean="0"/>
              <a:pPr/>
              <a:t>2015/12/24</a:t>
            </a:fld>
            <a:endParaRPr lang="zh-CN" altLang="en-US"/>
          </a:p>
        </p:txBody>
      </p:sp>
      <p:sp>
        <p:nvSpPr>
          <p:cNvPr id="6" name="Footer Placeholder 5"/>
          <p:cNvSpPr>
            <a:spLocks noGrp="1"/>
          </p:cNvSpPr>
          <p:nvPr>
            <p:ph type="ftr" sz="quarter" idx="11"/>
          </p:nvPr>
        </p:nvSpPr>
        <p:spPr/>
        <p:txBody>
          <a:bodyPr/>
          <a:lstStyle/>
          <a:p>
            <a:r>
              <a:rPr lang="en-US" altLang="zh-CN" smtClean="0"/>
              <a:t>Part XII IO System</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85728"/>
            <a:ext cx="8229600" cy="654032"/>
          </a:xfrm>
          <a:prstGeom prst="rect">
            <a:avLst/>
          </a:prstGeom>
        </p:spPr>
        <p:txBody>
          <a:bodyPr vert="horz" lIns="91440" tIns="45720" rIns="91440" bIns="45720" rtlCol="0" anchor="ctr">
            <a:normAutofit/>
          </a:bodyPr>
          <a:lstStyle/>
          <a:p>
            <a:r>
              <a:rPr lang="en-US" altLang="zh-CN" dirty="0" smtClean="0"/>
              <a:t>Click to edit Master title style</a:t>
            </a:r>
            <a:endParaRPr lang="zh-CN" altLang="en-US" dirty="0"/>
          </a:p>
        </p:txBody>
      </p:sp>
      <p:sp>
        <p:nvSpPr>
          <p:cNvPr id="3" name="Text Placeholder 2"/>
          <p:cNvSpPr>
            <a:spLocks noGrp="1"/>
          </p:cNvSpPr>
          <p:nvPr>
            <p:ph type="body" idx="1"/>
          </p:nvPr>
        </p:nvSpPr>
        <p:spPr>
          <a:xfrm>
            <a:off x="457200" y="1000108"/>
            <a:ext cx="8229600" cy="5126055"/>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BB07B-F8E6-4FF3-BCFA-DB46BDB7325B}" type="datetime1">
              <a:rPr lang="zh-CN" altLang="en-US" smtClean="0"/>
              <a:pPr/>
              <a:t>2015/12/24</a:t>
            </a:fld>
            <a:endParaRPr lang="zh-CN" altLang="en-US"/>
          </a:p>
        </p:txBody>
      </p:sp>
      <p:sp>
        <p:nvSpPr>
          <p:cNvPr id="5" name="Footer Placeholder 4"/>
          <p:cNvSpPr>
            <a:spLocks noGrp="1"/>
          </p:cNvSpPr>
          <p:nvPr>
            <p:ph type="ftr" sz="quarter" idx="3"/>
          </p:nvPr>
        </p:nvSpPr>
        <p:spPr>
          <a:xfrm>
            <a:off x="3124200" y="6356350"/>
            <a:ext cx="3090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Part XII IO System</a:t>
            </a:r>
            <a:endParaRPr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44B62-10FC-4232-9218-76AF922FA42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en.wikipedia.org/wiki/Home_computer" TargetMode="External"/><Relationship Id="rId7" Type="http://schemas.openxmlformats.org/officeDocument/2006/relationships/hyperlink" Target="http://en.wikipedia.org/wiki/Graphical_user_interfac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en.wikipedia.org/wiki/Desktop_metaphor" TargetMode="External"/><Relationship Id="rId5" Type="http://schemas.openxmlformats.org/officeDocument/2006/relationships/hyperlink" Target="http://en.wikipedia.org/wiki/Xerox_PARC" TargetMode="External"/><Relationship Id="rId4" Type="http://schemas.openxmlformats.org/officeDocument/2006/relationships/hyperlink" Target="http://en.wikipedia.org/wiki/Personal_computer"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Icon_(computing)" TargetMode="External"/><Relationship Id="rId13" Type="http://schemas.openxmlformats.org/officeDocument/2006/relationships/hyperlink" Target="http://en.wikipedia.org/wiki/File_server" TargetMode="External"/><Relationship Id="rId3" Type="http://schemas.openxmlformats.org/officeDocument/2006/relationships/hyperlink" Target="http://en.wikipedia.org/wiki/Workstation" TargetMode="External"/><Relationship Id="rId7" Type="http://schemas.openxmlformats.org/officeDocument/2006/relationships/hyperlink" Target="http://en.wikipedia.org/wiki/Graphical_user_interface" TargetMode="External"/><Relationship Id="rId12" Type="http://schemas.openxmlformats.org/officeDocument/2006/relationships/hyperlink" Target="http://en.wikipedia.org/wiki/Computer_network" TargetMode="External"/><Relationship Id="rId2" Type="http://schemas.openxmlformats.org/officeDocument/2006/relationships/notesSlide" Target="../notesSlides/notesSlide12.xml"/><Relationship Id="rId16"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hyperlink" Target="http://en.wikipedia.org/wiki/Raster_graphics" TargetMode="External"/><Relationship Id="rId11" Type="http://schemas.openxmlformats.org/officeDocument/2006/relationships/hyperlink" Target="http://en.wikipedia.org/wiki/Ethernet" TargetMode="External"/><Relationship Id="rId5" Type="http://schemas.openxmlformats.org/officeDocument/2006/relationships/hyperlink" Target="http://en.wikipedia.org/wiki/Personal_computers" TargetMode="External"/><Relationship Id="rId15" Type="http://schemas.openxmlformats.org/officeDocument/2006/relationships/hyperlink" Target="http://en.wikipedia.org/wiki/E-mail" TargetMode="External"/><Relationship Id="rId10" Type="http://schemas.openxmlformats.org/officeDocument/2006/relationships/hyperlink" Target="http://en.wikipedia.org/wiki/Computer_mouse" TargetMode="External"/><Relationship Id="rId4" Type="http://schemas.openxmlformats.org/officeDocument/2006/relationships/hyperlink" Target="http://en.wikipedia.org/wiki/Xerox" TargetMode="External"/><Relationship Id="rId9" Type="http://schemas.openxmlformats.org/officeDocument/2006/relationships/hyperlink" Target="http://en.wikipedia.org/wiki/File_directory" TargetMode="External"/><Relationship Id="rId14" Type="http://schemas.openxmlformats.org/officeDocument/2006/relationships/hyperlink" Target="http://en.wikipedia.org/wiki/Print_serv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microsoft.com/windowsxp/home/" TargetMode="External"/><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hyperlink" Target="http://www.microsoft.com/windowsxp/pro/"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8" Type="http://schemas.openxmlformats.org/officeDocument/2006/relationships/hyperlink" Target="http://en.wikipedia.org/wiki/Window_manager" TargetMode="External"/><Relationship Id="rId3" Type="http://schemas.openxmlformats.org/officeDocument/2006/relationships/hyperlink" Target="http://en.wikipedia.org/wiki/Visual_language" TargetMode="External"/><Relationship Id="rId7" Type="http://schemas.openxmlformats.org/officeDocument/2006/relationships/hyperlink" Target="http://en.wikipedia.org/wiki/Pointer_(computing_WIMP)"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en.wikipedia.org/wiki/Input_device" TargetMode="External"/><Relationship Id="rId5" Type="http://schemas.openxmlformats.org/officeDocument/2006/relationships/hyperlink" Target="http://en.wikipedia.org/wiki/Personal_computer" TargetMode="External"/><Relationship Id="rId4" Type="http://schemas.openxmlformats.org/officeDocument/2006/relationships/hyperlink" Target="http://en.wikipedia.org/wiki/WIMP_(computing)" TargetMode="External"/><Relationship Id="rId9" Type="http://schemas.openxmlformats.org/officeDocument/2006/relationships/hyperlink" Target="http://en.wikipedia.org/wiki/Windowing_syste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image" Target="../media/image64.jpe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41.gif"/></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71.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hyperlink" Target="http://www.udayton.edu/~cps/cps460/notes/displays/" TargetMode="Externa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hyperlink" Target="http://www.udayton.edu/~cps/cps460/notes/display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hyperlink" Target="http://www.udayton.edu/~cps/cps460/notes/display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81.jpeg"/></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88.jpeg"/><Relationship Id="rId4" Type="http://schemas.openxmlformats.org/officeDocument/2006/relationships/image" Target="../media/image87.jpeg"/></Relationships>
</file>

<file path=ppt/slides/_rels/slide7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hyperlink" Target="http://www.isense.com/products/prec/is900/index.htm" TargetMode="External"/><Relationship Id="rId5" Type="http://schemas.openxmlformats.org/officeDocument/2006/relationships/image" Target="../media/image90.jpeg"/><Relationship Id="rId4" Type="http://schemas.openxmlformats.org/officeDocument/2006/relationships/hyperlink" Target="http://www.polhemus.com/ftrakds.ht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hyperlink" Target="http://www.fakespacelabs.com/products/pinch.html" TargetMode="External"/><Relationship Id="rId4" Type="http://schemas.openxmlformats.org/officeDocument/2006/relationships/image" Target="../media/image92.jpeg"/></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hyperlink" Target="http://www.virtualresearch.com/index.html" TargetMode="External"/><Relationship Id="rId5" Type="http://schemas.openxmlformats.org/officeDocument/2006/relationships/image" Target="../media/image94.png"/><Relationship Id="rId4" Type="http://schemas.openxmlformats.org/officeDocument/2006/relationships/hyperlink" Target="http://robotics.aist-nara.ac.jp/equipments/E-equips/hmd.htm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hyperlink" Target="http://www.cs.brown.edu/research/graphics/research/sciviz/brain/brain.html"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hyperlink" Target="http://www.evl.uic.edu/research/template_res_project.php3?indi=27"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02.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340768"/>
            <a:ext cx="9144000" cy="1470025"/>
          </a:xfrm>
          <a:solidFill>
            <a:schemeClr val="accent4">
              <a:lumMod val="75000"/>
            </a:schemeClr>
          </a:solidFill>
        </p:spPr>
        <p:txBody>
          <a:bodyPr/>
          <a:lstStyle/>
          <a:p>
            <a:r>
              <a:rPr lang="en-US" altLang="zh-CN"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First course of Computer Science</a:t>
            </a:r>
            <a:endParaRPr lang="zh-CN" altLang="en-US"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3" name="Subtitle 2"/>
          <p:cNvSpPr>
            <a:spLocks noGrp="1"/>
          </p:cNvSpPr>
          <p:nvPr>
            <p:ph type="subTitle" idx="1"/>
          </p:nvPr>
        </p:nvSpPr>
        <p:spPr>
          <a:xfrm>
            <a:off x="142844" y="2925095"/>
            <a:ext cx="9001156" cy="1119214"/>
          </a:xfrm>
        </p:spPr>
        <p:txBody>
          <a:bodyPr/>
          <a:lstStyle/>
          <a:p>
            <a:r>
              <a:rPr lang="en-US" altLang="zh-CN" b="1" dirty="0" smtClean="0">
                <a:ln w="10541" cmpd="sng">
                  <a:solidFill>
                    <a:schemeClr val="accent1">
                      <a:shade val="88000"/>
                      <a:satMod val="110000"/>
                    </a:schemeClr>
                  </a:solidFill>
                  <a:prstDash val="solid"/>
                </a:ln>
                <a:solidFill>
                  <a:srgbClr val="00B0F0"/>
                </a:solidFill>
              </a:rPr>
              <a:t>Part VII: </a:t>
            </a:r>
            <a:r>
              <a:rPr lang="en-US" altLang="zh-CN" b="1" dirty="0">
                <a:ln w="10541" cmpd="sng">
                  <a:solidFill>
                    <a:schemeClr val="accent1">
                      <a:shade val="88000"/>
                      <a:satMod val="110000"/>
                    </a:schemeClr>
                  </a:solidFill>
                  <a:prstDash val="solid"/>
                </a:ln>
                <a:solidFill>
                  <a:srgbClr val="00B0F0"/>
                </a:solidFill>
              </a:rPr>
              <a:t>GUI </a:t>
            </a:r>
            <a:r>
              <a:rPr lang="en-US" altLang="zh-CN" b="1" dirty="0" smtClean="0">
                <a:ln w="10541" cmpd="sng">
                  <a:solidFill>
                    <a:schemeClr val="accent1">
                      <a:shade val="88000"/>
                      <a:satMod val="110000"/>
                    </a:schemeClr>
                  </a:solidFill>
                  <a:prstDash val="solid"/>
                </a:ln>
                <a:solidFill>
                  <a:srgbClr val="00B0F0"/>
                </a:solidFill>
              </a:rPr>
              <a:t> - </a:t>
            </a:r>
            <a:r>
              <a:rPr lang="en-US" altLang="zh-CN" b="1" dirty="0">
                <a:ln w="10541" cmpd="sng">
                  <a:solidFill>
                    <a:schemeClr val="accent1">
                      <a:shade val="88000"/>
                      <a:satMod val="110000"/>
                    </a:schemeClr>
                  </a:solidFill>
                  <a:prstDash val="solid"/>
                </a:ln>
                <a:solidFill>
                  <a:srgbClr val="00B0F0"/>
                </a:solidFill>
              </a:rPr>
              <a:t>Friendly Interface for users</a:t>
            </a:r>
            <a:endParaRPr lang="en-US" altLang="zh-CN" b="1" dirty="0" smtClean="0">
              <a:ln w="10541" cmpd="sng">
                <a:solidFill>
                  <a:schemeClr val="accent1">
                    <a:shade val="88000"/>
                    <a:satMod val="110000"/>
                  </a:schemeClr>
                </a:solidFill>
                <a:prstDash val="solid"/>
              </a:ln>
              <a:solidFill>
                <a:srgbClr val="00B0F0"/>
              </a:solidFill>
            </a:endParaRPr>
          </a:p>
        </p:txBody>
      </p:sp>
      <p:sp>
        <p:nvSpPr>
          <p:cNvPr id="8" name="矩形 7"/>
          <p:cNvSpPr/>
          <p:nvPr/>
        </p:nvSpPr>
        <p:spPr>
          <a:xfrm>
            <a:off x="4269972" y="0"/>
            <a:ext cx="4878288" cy="369332"/>
          </a:xfrm>
          <a:prstGeom prst="rect">
            <a:avLst/>
          </a:prstGeom>
        </p:spPr>
        <p:txBody>
          <a:bodyPr wrap="square">
            <a:spAutoFit/>
          </a:bodyPr>
          <a:lstStyle/>
          <a:p>
            <a:pPr algn="r"/>
            <a:r>
              <a:rPr lang="en-US" altLang="zh-CN" dirty="0"/>
              <a:t>http://living-information.de/pdf/gui_history.pdf</a:t>
            </a:r>
            <a:endParaRPr lang="zh-CN" altLang="en-US" dirty="0"/>
          </a:p>
        </p:txBody>
      </p:sp>
      <p:sp>
        <p:nvSpPr>
          <p:cNvPr id="9" name="矩形 8"/>
          <p:cNvSpPr/>
          <p:nvPr/>
        </p:nvSpPr>
        <p:spPr>
          <a:xfrm>
            <a:off x="3261860" y="369332"/>
            <a:ext cx="5886400" cy="369332"/>
          </a:xfrm>
          <a:prstGeom prst="rect">
            <a:avLst/>
          </a:prstGeom>
        </p:spPr>
        <p:txBody>
          <a:bodyPr wrap="square">
            <a:spAutoFit/>
          </a:bodyPr>
          <a:lstStyle/>
          <a:p>
            <a:pPr algn="r"/>
            <a:r>
              <a:rPr lang="en-US" altLang="zh-CN" dirty="0"/>
              <a:t>http://cs.iupui.edu/~cs265/spring06/slides/t03IntroToQt.ppt</a:t>
            </a:r>
            <a:endParaRPr lang="zh-CN" altLang="en-US" dirty="0"/>
          </a:p>
        </p:txBody>
      </p:sp>
      <p:sp>
        <p:nvSpPr>
          <p:cNvPr id="10" name="矩形 9"/>
          <p:cNvSpPr/>
          <p:nvPr/>
        </p:nvSpPr>
        <p:spPr>
          <a:xfrm>
            <a:off x="2685796" y="738664"/>
            <a:ext cx="6462464" cy="369332"/>
          </a:xfrm>
          <a:prstGeom prst="rect">
            <a:avLst/>
          </a:prstGeom>
        </p:spPr>
        <p:txBody>
          <a:bodyPr wrap="square">
            <a:spAutoFit/>
          </a:bodyPr>
          <a:lstStyle/>
          <a:p>
            <a:pPr algn="r"/>
            <a:r>
              <a:rPr lang="en-US" altLang="zh-CN" dirty="0"/>
              <a:t>Computer Graphics: Principles and Practice. Foley, van Dam, </a:t>
            </a:r>
            <a:r>
              <a:rPr lang="en-US" altLang="zh-CN" dirty="0" err="1"/>
              <a:t>Feiner</a:t>
            </a:r>
            <a:endParaRPr lang="zh-CN" altLang="en-US" dirty="0"/>
          </a:p>
        </p:txBody>
      </p:sp>
      <p:pic>
        <p:nvPicPr>
          <p:cNvPr id="1026" name="Picture 2" descr="http://farm4.staticflickr.com/3148/2644228676_df8f868d47_z.jpg"/>
          <p:cNvPicPr>
            <a:picLocks noChangeAspect="1" noChangeArrowheads="1"/>
          </p:cNvPicPr>
          <p:nvPr/>
        </p:nvPicPr>
        <p:blipFill rotWithShape="1">
          <a:blip r:embed="rId3">
            <a:extLst>
              <a:ext uri="{28A0092B-C50C-407E-A947-70E740481C1C}">
                <a14:useLocalDpi xmlns:a14="http://schemas.microsoft.com/office/drawing/2010/main" val="0"/>
              </a:ext>
            </a:extLst>
          </a:blip>
          <a:srcRect l="10050" r="3412" b="44414"/>
          <a:stretch/>
        </p:blipFill>
        <p:spPr bwMode="auto">
          <a:xfrm>
            <a:off x="1" y="3789040"/>
            <a:ext cx="4633614"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ikipcpedia.com/wp-content/uploads/2011/06/Tennis_for_Tw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523" y="3789040"/>
            <a:ext cx="2575669"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xerox_sta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752" t="11297" r="7242" b="12027"/>
          <a:stretch/>
        </p:blipFill>
        <p:spPr bwMode="auto">
          <a:xfrm>
            <a:off x="7219192" y="3789040"/>
            <a:ext cx="1906512"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172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“Hall of Fame”</a:t>
            </a:r>
            <a:endParaRPr lang="zh-CN" altLang="en-US" dirty="0"/>
          </a:p>
        </p:txBody>
      </p:sp>
      <p:sp>
        <p:nvSpPr>
          <p:cNvPr id="3" name="内容占位符 2"/>
          <p:cNvSpPr>
            <a:spLocks noGrp="1"/>
          </p:cNvSpPr>
          <p:nvPr>
            <p:ph idx="1"/>
          </p:nvPr>
        </p:nvSpPr>
        <p:spPr/>
        <p:txBody>
          <a:bodyPr/>
          <a:lstStyle/>
          <a:p>
            <a:r>
              <a:rPr lang="en-US" altLang="zh-CN" dirty="0"/>
              <a:t>In the 1970's, Xerox Labs developed </a:t>
            </a:r>
            <a:r>
              <a:rPr lang="en-US" altLang="zh-CN" b="1" u="sng" dirty="0" smtClean="0"/>
              <a:t>Alto</a:t>
            </a:r>
            <a:r>
              <a:rPr lang="en-US" altLang="zh-CN" dirty="0" smtClean="0"/>
              <a:t> </a:t>
            </a:r>
            <a:r>
              <a:rPr lang="en-US" altLang="zh-CN" dirty="0"/>
              <a:t>and </a:t>
            </a:r>
            <a:r>
              <a:rPr lang="en-US" altLang="zh-CN" b="1" u="sng" dirty="0"/>
              <a:t>STAR</a:t>
            </a:r>
            <a:r>
              <a:rPr lang="en-US" altLang="zh-CN" dirty="0"/>
              <a:t> and introduced mouse pointing and selecting.</a:t>
            </a:r>
          </a:p>
          <a:p>
            <a:pPr lvl="1"/>
            <a:r>
              <a:rPr lang="en-US" altLang="zh-CN" dirty="0"/>
              <a:t>Xerox never successfully marketed their advances.</a:t>
            </a:r>
          </a:p>
          <a:p>
            <a:pPr lvl="1"/>
            <a:r>
              <a:rPr lang="en-US" altLang="zh-CN" dirty="0"/>
              <a:t>Apple and its Macintosh computer introduced the graphical user interface to the mass market.</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10</a:t>
            </a:fld>
            <a:endParaRPr lang="zh-CN" altLang="en-US"/>
          </a:p>
        </p:txBody>
      </p:sp>
      <p:sp>
        <p:nvSpPr>
          <p:cNvPr id="6" name="矩形 5"/>
          <p:cNvSpPr/>
          <p:nvPr/>
        </p:nvSpPr>
        <p:spPr>
          <a:xfrm>
            <a:off x="5172091" y="188640"/>
            <a:ext cx="3950312" cy="369332"/>
          </a:xfrm>
          <a:prstGeom prst="rect">
            <a:avLst/>
          </a:prstGeom>
        </p:spPr>
        <p:txBody>
          <a:bodyPr wrap="none">
            <a:spAutoFit/>
          </a:bodyPr>
          <a:lstStyle/>
          <a:p>
            <a:r>
              <a:rPr lang="en-US" altLang="zh-CN" dirty="0"/>
              <a:t>http://en.wikipedia.org/wiki/Xerox_Alto</a:t>
            </a:r>
            <a:endParaRPr lang="zh-CN" altLang="en-US" dirty="0"/>
          </a:p>
        </p:txBody>
      </p:sp>
      <p:sp>
        <p:nvSpPr>
          <p:cNvPr id="7" name="矩形 6"/>
          <p:cNvSpPr/>
          <p:nvPr/>
        </p:nvSpPr>
        <p:spPr>
          <a:xfrm>
            <a:off x="5177990" y="557972"/>
            <a:ext cx="3938514" cy="369332"/>
          </a:xfrm>
          <a:prstGeom prst="rect">
            <a:avLst/>
          </a:prstGeom>
        </p:spPr>
        <p:txBody>
          <a:bodyPr wrap="none">
            <a:spAutoFit/>
          </a:bodyPr>
          <a:lstStyle/>
          <a:p>
            <a:r>
              <a:rPr lang="en-US" altLang="zh-CN" dirty="0"/>
              <a:t>http://en.wikipedia.org/wiki/Xerox_Star</a:t>
            </a:r>
            <a:endParaRPr lang="zh-CN" altLang="en-US" dirty="0"/>
          </a:p>
        </p:txBody>
      </p:sp>
      <p:pic>
        <p:nvPicPr>
          <p:cNvPr id="1029" name="Picture 5" descr="C:\Users\mlinking\AppData\Local\Temp\SNAGHTML95aedd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935216"/>
            <a:ext cx="4176464" cy="292278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mlinking\AppData\Local\Temp\SNAGHTML95b7aa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3935217"/>
            <a:ext cx="4609806" cy="292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5787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457200" y="1000109"/>
            <a:ext cx="8686800" cy="3076964"/>
          </a:xfrm>
        </p:spPr>
        <p:txBody>
          <a:bodyPr>
            <a:normAutofit fontScale="92500" lnSpcReduction="10000"/>
          </a:bodyPr>
          <a:lstStyle/>
          <a:p>
            <a:r>
              <a:rPr lang="en-US" altLang="zh-CN" dirty="0"/>
              <a:t>The </a:t>
            </a:r>
            <a:r>
              <a:rPr lang="en-US" altLang="zh-CN" b="1" dirty="0"/>
              <a:t>Xerox Alto</a:t>
            </a:r>
            <a:r>
              <a:rPr lang="en-US" altLang="zh-CN" dirty="0"/>
              <a:t> was one of the first computers designed for individual use (though not as a </a:t>
            </a:r>
            <a:r>
              <a:rPr lang="en-US" altLang="zh-CN" dirty="0">
                <a:hlinkClick r:id="rId3" tooltip="Home computer"/>
              </a:rPr>
              <a:t>home computer</a:t>
            </a:r>
            <a:r>
              <a:rPr lang="en-US" altLang="zh-CN" dirty="0"/>
              <a:t>), making it arguably what is now called a </a:t>
            </a:r>
            <a:r>
              <a:rPr lang="en-US" altLang="zh-CN" dirty="0">
                <a:hlinkClick r:id="rId4" tooltip="Personal computer"/>
              </a:rPr>
              <a:t>personal computer</a:t>
            </a:r>
            <a:r>
              <a:rPr lang="en-US" altLang="zh-CN" dirty="0"/>
              <a:t>. It was developed at </a:t>
            </a:r>
            <a:r>
              <a:rPr lang="en-US" altLang="zh-CN" dirty="0">
                <a:hlinkClick r:id="rId5" tooltip="Xerox PARC"/>
              </a:rPr>
              <a:t>Xerox PARC</a:t>
            </a:r>
            <a:r>
              <a:rPr lang="en-US" altLang="zh-CN" dirty="0"/>
              <a:t> in 1973. It was the first computer to use the </a:t>
            </a:r>
            <a:r>
              <a:rPr lang="en-US" altLang="zh-CN" dirty="0">
                <a:hlinkClick r:id="rId6" tooltip="Desktop metaphor"/>
              </a:rPr>
              <a:t>desktop metaphor</a:t>
            </a:r>
            <a:r>
              <a:rPr lang="en-US" altLang="zh-CN" dirty="0"/>
              <a:t> and mouse-driven </a:t>
            </a:r>
            <a:r>
              <a:rPr lang="en-US" altLang="zh-CN" dirty="0">
                <a:hlinkClick r:id="rId7" tooltip="Graphical user interface"/>
              </a:rPr>
              <a:t>graphical user interface</a:t>
            </a:r>
            <a:r>
              <a:rPr lang="en-US" altLang="zh-CN" dirty="0"/>
              <a:t> (GUI).</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11</a:t>
            </a:fld>
            <a:endParaRPr lang="zh-CN" altLang="en-US"/>
          </a:p>
        </p:txBody>
      </p:sp>
      <p:pic>
        <p:nvPicPr>
          <p:cNvPr id="6" name="Picture 5" descr="C:\Users\mlinking\AppData\Local\Temp\SNAGHTML95aedd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5190" y="3513480"/>
            <a:ext cx="4779097" cy="334452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790829" y="6093296"/>
            <a:ext cx="3950312" cy="369332"/>
          </a:xfrm>
          <a:prstGeom prst="rect">
            <a:avLst/>
          </a:prstGeom>
        </p:spPr>
        <p:txBody>
          <a:bodyPr wrap="none">
            <a:spAutoFit/>
          </a:bodyPr>
          <a:lstStyle/>
          <a:p>
            <a:r>
              <a:rPr lang="en-US" altLang="zh-CN" dirty="0"/>
              <a:t>http://en.wikipedia.org/wiki/Xerox_Alto</a:t>
            </a:r>
            <a:endParaRPr lang="zh-CN" altLang="en-US" dirty="0"/>
          </a:p>
        </p:txBody>
      </p:sp>
    </p:spTree>
    <p:extLst>
      <p:ext uri="{BB962C8B-B14F-4D97-AF65-F5344CB8AC3E}">
        <p14:creationId xmlns:p14="http://schemas.microsoft.com/office/powerpoint/2010/main" val="205143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396552" y="1000108"/>
            <a:ext cx="6120680" cy="5857892"/>
          </a:xfrm>
        </p:spPr>
        <p:txBody>
          <a:bodyPr>
            <a:normAutofit fontScale="92500" lnSpcReduction="10000"/>
          </a:bodyPr>
          <a:lstStyle/>
          <a:p>
            <a:r>
              <a:rPr lang="en-US" altLang="zh-CN" dirty="0"/>
              <a:t>The </a:t>
            </a:r>
            <a:r>
              <a:rPr lang="en-US" altLang="zh-CN" b="1" dirty="0"/>
              <a:t>Star</a:t>
            </a:r>
            <a:r>
              <a:rPr lang="en-US" altLang="zh-CN" dirty="0"/>
              <a:t> </a:t>
            </a:r>
            <a:r>
              <a:rPr lang="en-US" altLang="zh-CN" dirty="0">
                <a:hlinkClick r:id="rId3" tooltip="Workstation"/>
              </a:rPr>
              <a:t>workstation</a:t>
            </a:r>
            <a:r>
              <a:rPr lang="en-US" altLang="zh-CN" dirty="0"/>
              <a:t>, officially known as the </a:t>
            </a:r>
            <a:r>
              <a:rPr lang="en-US" altLang="zh-CN" b="1" dirty="0"/>
              <a:t>Xerox 8010 Information System</a:t>
            </a:r>
            <a:r>
              <a:rPr lang="en-US" altLang="zh-CN" dirty="0"/>
              <a:t>, was introduced by </a:t>
            </a:r>
            <a:r>
              <a:rPr lang="en-US" altLang="zh-CN" dirty="0">
                <a:hlinkClick r:id="rId4" tooltip="Xerox"/>
              </a:rPr>
              <a:t>Xerox</a:t>
            </a:r>
            <a:r>
              <a:rPr lang="en-US" altLang="zh-CN" dirty="0"/>
              <a:t> Corporation in 1981. It was the first commercial system to incorporate various technologies that today have become commonplace in </a:t>
            </a:r>
            <a:r>
              <a:rPr lang="en-US" altLang="zh-CN" dirty="0">
                <a:hlinkClick r:id="rId5" tooltip="Personal computers"/>
              </a:rPr>
              <a:t>personal computers</a:t>
            </a:r>
            <a:r>
              <a:rPr lang="en-US" altLang="zh-CN" dirty="0"/>
              <a:t>, including a </a:t>
            </a:r>
            <a:r>
              <a:rPr lang="en-US" altLang="zh-CN" dirty="0">
                <a:hlinkClick r:id="rId6" tooltip="Raster graphics"/>
              </a:rPr>
              <a:t>bitmapped</a:t>
            </a:r>
            <a:r>
              <a:rPr lang="en-US" altLang="zh-CN" dirty="0"/>
              <a:t> display, a window-based </a:t>
            </a:r>
            <a:r>
              <a:rPr lang="en-US" altLang="zh-CN" dirty="0">
                <a:hlinkClick r:id="rId7" tooltip="Graphical user interface"/>
              </a:rPr>
              <a:t>graphical user interface</a:t>
            </a:r>
            <a:r>
              <a:rPr lang="en-US" altLang="zh-CN" dirty="0"/>
              <a:t>, </a:t>
            </a:r>
            <a:r>
              <a:rPr lang="en-US" altLang="zh-CN" dirty="0">
                <a:hlinkClick r:id="rId8" tooltip="Icon (computing)"/>
              </a:rPr>
              <a:t>icons</a:t>
            </a:r>
            <a:r>
              <a:rPr lang="en-US" altLang="zh-CN" dirty="0"/>
              <a:t>, </a:t>
            </a:r>
            <a:r>
              <a:rPr lang="en-US" altLang="zh-CN" dirty="0">
                <a:hlinkClick r:id="rId9" tooltip="File directory"/>
              </a:rPr>
              <a:t>folders</a:t>
            </a:r>
            <a:r>
              <a:rPr lang="en-US" altLang="zh-CN" dirty="0"/>
              <a:t>, </a:t>
            </a:r>
            <a:r>
              <a:rPr lang="en-US" altLang="zh-CN" dirty="0">
                <a:hlinkClick r:id="rId10" tooltip="Computer mouse"/>
              </a:rPr>
              <a:t>mouse</a:t>
            </a:r>
            <a:r>
              <a:rPr lang="en-US" altLang="zh-CN" dirty="0"/>
              <a:t> (two-button), </a:t>
            </a:r>
            <a:r>
              <a:rPr lang="en-US" altLang="zh-CN" dirty="0">
                <a:hlinkClick r:id="rId11" tooltip="Ethernet"/>
              </a:rPr>
              <a:t>Ethernet</a:t>
            </a:r>
            <a:r>
              <a:rPr lang="en-US" altLang="zh-CN" dirty="0"/>
              <a:t> </a:t>
            </a:r>
            <a:r>
              <a:rPr lang="en-US" altLang="zh-CN" dirty="0">
                <a:hlinkClick r:id="rId12" tooltip="Computer network"/>
              </a:rPr>
              <a:t>networking</a:t>
            </a:r>
            <a:r>
              <a:rPr lang="en-US" altLang="zh-CN" dirty="0"/>
              <a:t>, </a:t>
            </a:r>
            <a:r>
              <a:rPr lang="en-US" altLang="zh-CN" dirty="0">
                <a:hlinkClick r:id="rId13" tooltip="File server"/>
              </a:rPr>
              <a:t>file servers</a:t>
            </a:r>
            <a:r>
              <a:rPr lang="en-US" altLang="zh-CN" dirty="0"/>
              <a:t>, </a:t>
            </a:r>
            <a:r>
              <a:rPr lang="en-US" altLang="zh-CN" dirty="0">
                <a:hlinkClick r:id="rId14" tooltip="Print server"/>
              </a:rPr>
              <a:t>print servers</a:t>
            </a:r>
            <a:r>
              <a:rPr lang="en-US" altLang="zh-CN" dirty="0"/>
              <a:t> and </a:t>
            </a:r>
            <a:r>
              <a:rPr lang="en-US" altLang="zh-CN" dirty="0">
                <a:hlinkClick r:id="rId15" tooltip="E-mail"/>
              </a:rPr>
              <a:t>e-mail</a:t>
            </a:r>
            <a:r>
              <a:rPr lang="en-US" altLang="zh-CN" dirty="0"/>
              <a:t>.</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12</a:t>
            </a:fld>
            <a:endParaRPr lang="zh-CN" altLang="en-US"/>
          </a:p>
        </p:txBody>
      </p:sp>
      <p:pic>
        <p:nvPicPr>
          <p:cNvPr id="205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24128" y="980728"/>
            <a:ext cx="35528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5177990" y="557972"/>
            <a:ext cx="3938514" cy="369332"/>
          </a:xfrm>
          <a:prstGeom prst="rect">
            <a:avLst/>
          </a:prstGeom>
        </p:spPr>
        <p:txBody>
          <a:bodyPr wrap="none">
            <a:spAutoFit/>
          </a:bodyPr>
          <a:lstStyle/>
          <a:p>
            <a:r>
              <a:rPr lang="en-US" altLang="zh-CN" dirty="0"/>
              <a:t>http://en.wikipedia.org/wiki/Xerox_Star</a:t>
            </a:r>
            <a:endParaRPr lang="zh-CN" altLang="en-US" dirty="0"/>
          </a:p>
        </p:txBody>
      </p:sp>
    </p:spTree>
    <p:extLst>
      <p:ext uri="{BB962C8B-B14F-4D97-AF65-F5344CB8AC3E}">
        <p14:creationId xmlns:p14="http://schemas.microsoft.com/office/powerpoint/2010/main" val="3066933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fontScale="90000"/>
          </a:bodyPr>
          <a:lstStyle/>
          <a:p>
            <a:r>
              <a:rPr lang="en-US"/>
              <a:t>GUI History</a:t>
            </a:r>
          </a:p>
        </p:txBody>
      </p:sp>
      <p:sp>
        <p:nvSpPr>
          <p:cNvPr id="46083" name="Rectangle 3"/>
          <p:cNvSpPr>
            <a:spLocks noGrp="1" noChangeArrowheads="1"/>
          </p:cNvSpPr>
          <p:nvPr>
            <p:ph type="body" sz="half" idx="1"/>
          </p:nvPr>
        </p:nvSpPr>
        <p:spPr/>
        <p:txBody>
          <a:bodyPr>
            <a:normAutofit/>
          </a:bodyPr>
          <a:lstStyle/>
          <a:p>
            <a:r>
              <a:rPr lang="en-US" sz="2800" dirty="0"/>
              <a:t>In the 1970s, at Xerox’s PARC facility, Alan Keys created an object-oriented graphical programming language called “Smalltalk.” Smalltalk featured a graphical user interface (GUI) that looked suspiciously similar to later iterations from both Apple and Microsoft.  </a:t>
            </a:r>
          </a:p>
          <a:p>
            <a:endParaRPr lang="en-US" sz="2800" dirty="0"/>
          </a:p>
        </p:txBody>
      </p:sp>
      <p:pic>
        <p:nvPicPr>
          <p:cNvPr id="46087" name="Picture 7" descr="Xerox1100SIP"/>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81600" y="1676400"/>
            <a:ext cx="3111500" cy="2730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8" name="Rectangle 8"/>
          <p:cNvSpPr>
            <a:spLocks noChangeArrowheads="1"/>
          </p:cNvSpPr>
          <p:nvPr/>
        </p:nvSpPr>
        <p:spPr bwMode="auto">
          <a:xfrm>
            <a:off x="5095875" y="4357688"/>
            <a:ext cx="3341688"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800"/>
              <a:t>http://www.sra.co.jp/people/aoki/SqueakIdioms/chapter01/Xerox1100SIP.jpg</a:t>
            </a:r>
          </a:p>
        </p:txBody>
      </p:sp>
    </p:spTree>
    <p:extLst>
      <p:ext uri="{BB962C8B-B14F-4D97-AF65-F5344CB8AC3E}">
        <p14:creationId xmlns:p14="http://schemas.microsoft.com/office/powerpoint/2010/main" val="3384428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6"/>
          <p:cNvSpPr>
            <a:spLocks noGrp="1" noChangeArrowheads="1"/>
          </p:cNvSpPr>
          <p:nvPr>
            <p:ph type="title"/>
          </p:nvPr>
        </p:nvSpPr>
        <p:spPr/>
        <p:txBody>
          <a:bodyPr>
            <a:normAutofit fontScale="90000"/>
          </a:bodyPr>
          <a:lstStyle/>
          <a:p>
            <a:r>
              <a:rPr lang="en-US"/>
              <a:t>GUI History</a:t>
            </a:r>
          </a:p>
        </p:txBody>
      </p:sp>
      <p:sp>
        <p:nvSpPr>
          <p:cNvPr id="51207" name="Rectangle 7"/>
          <p:cNvSpPr>
            <a:spLocks noGrp="1" noChangeArrowheads="1"/>
          </p:cNvSpPr>
          <p:nvPr>
            <p:ph type="body" sz="half" idx="1"/>
          </p:nvPr>
        </p:nvSpPr>
        <p:spPr/>
        <p:txBody>
          <a:bodyPr>
            <a:noAutofit/>
          </a:bodyPr>
          <a:lstStyle/>
          <a:p>
            <a:pPr>
              <a:lnSpc>
                <a:spcPct val="90000"/>
              </a:lnSpc>
            </a:pPr>
            <a:r>
              <a:rPr lang="en-US" sz="2400" dirty="0"/>
              <a:t>1981, Xerox attempted to market the “Star.”  It introduced the idea of what you see is what you get (WYSIWYG). </a:t>
            </a:r>
          </a:p>
          <a:p>
            <a:pPr>
              <a:lnSpc>
                <a:spcPct val="90000"/>
              </a:lnSpc>
            </a:pPr>
            <a:r>
              <a:rPr lang="en-US" sz="2400" dirty="0"/>
              <a:t>Commercial failure</a:t>
            </a:r>
          </a:p>
          <a:p>
            <a:pPr lvl="1">
              <a:lnSpc>
                <a:spcPct val="90000"/>
              </a:lnSpc>
            </a:pPr>
            <a:r>
              <a:rPr lang="en-US" sz="2000" dirty="0"/>
              <a:t>cost ($15,000); </a:t>
            </a:r>
          </a:p>
          <a:p>
            <a:pPr lvl="2">
              <a:lnSpc>
                <a:spcPct val="90000"/>
              </a:lnSpc>
            </a:pPr>
            <a:r>
              <a:rPr lang="en-US" sz="1800" dirty="0"/>
              <a:t>IBM had just announced a less expensive machine</a:t>
            </a:r>
          </a:p>
          <a:p>
            <a:pPr lvl="1">
              <a:lnSpc>
                <a:spcPct val="90000"/>
              </a:lnSpc>
            </a:pPr>
            <a:r>
              <a:rPr lang="en-US" sz="2000" dirty="0"/>
              <a:t>limited functionality</a:t>
            </a:r>
          </a:p>
          <a:p>
            <a:pPr lvl="2">
              <a:lnSpc>
                <a:spcPct val="90000"/>
              </a:lnSpc>
            </a:pPr>
            <a:r>
              <a:rPr lang="en-US" sz="1800" dirty="0"/>
              <a:t>e.g., no spreadsheet</a:t>
            </a:r>
          </a:p>
          <a:p>
            <a:pPr lvl="1">
              <a:lnSpc>
                <a:spcPct val="90000"/>
              </a:lnSpc>
            </a:pPr>
            <a:r>
              <a:rPr lang="en-US" sz="2000" dirty="0"/>
              <a:t>closed architecture, </a:t>
            </a:r>
          </a:p>
          <a:p>
            <a:pPr lvl="2">
              <a:lnSpc>
                <a:spcPct val="90000"/>
              </a:lnSpc>
            </a:pPr>
            <a:r>
              <a:rPr lang="en-US" sz="1800" dirty="0"/>
              <a:t>3rd party vendors could not add applications</a:t>
            </a:r>
          </a:p>
          <a:p>
            <a:pPr lvl="1">
              <a:lnSpc>
                <a:spcPct val="90000"/>
              </a:lnSpc>
            </a:pPr>
            <a:r>
              <a:rPr lang="en-US" sz="2000" dirty="0"/>
              <a:t>perceived as slow </a:t>
            </a:r>
          </a:p>
          <a:p>
            <a:pPr lvl="2">
              <a:lnSpc>
                <a:spcPct val="90000"/>
              </a:lnSpc>
            </a:pPr>
            <a:r>
              <a:rPr lang="en-US" sz="1800" dirty="0"/>
              <a:t>but really fast!</a:t>
            </a:r>
          </a:p>
          <a:p>
            <a:pPr lvl="1">
              <a:lnSpc>
                <a:spcPct val="90000"/>
              </a:lnSpc>
            </a:pPr>
            <a:r>
              <a:rPr lang="en-US" sz="2000" dirty="0"/>
              <a:t>slavish adherence to direct manipulation</a:t>
            </a:r>
          </a:p>
          <a:p>
            <a:pPr>
              <a:lnSpc>
                <a:spcPct val="90000"/>
              </a:lnSpc>
            </a:pPr>
            <a:endParaRPr lang="en-US" sz="2400" dirty="0"/>
          </a:p>
        </p:txBody>
      </p:sp>
      <p:sp>
        <p:nvSpPr>
          <p:cNvPr id="51208" name="Rectangle 8"/>
          <p:cNvSpPr>
            <a:spLocks noGrp="1" noChangeArrowheads="1"/>
          </p:cNvSpPr>
          <p:nvPr>
            <p:ph sz="half" idx="2"/>
          </p:nvPr>
        </p:nvSpPr>
        <p:spPr/>
        <p:txBody>
          <a:bodyPr/>
          <a:lstStyle/>
          <a:p>
            <a:pPr>
              <a:lnSpc>
                <a:spcPct val="90000"/>
              </a:lnSpc>
            </a:pPr>
            <a:endParaRPr lang="en-US" sz="2000"/>
          </a:p>
        </p:txBody>
      </p:sp>
      <p:pic>
        <p:nvPicPr>
          <p:cNvPr id="51205" name="Picture 5" descr="xerox_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838200"/>
            <a:ext cx="4267200" cy="5343525"/>
          </a:xfrm>
          <a:prstGeom prst="rect">
            <a:avLst/>
          </a:prstGeom>
          <a:noFill/>
          <a:extLst>
            <a:ext uri="{909E8E84-426E-40DD-AFC4-6F175D3DCCD1}">
              <a14:hiddenFill xmlns:a14="http://schemas.microsoft.com/office/drawing/2010/main">
                <a:solidFill>
                  <a:srgbClr val="FFFFFF"/>
                </a:solidFill>
              </a14:hiddenFill>
            </a:ext>
          </a:extLst>
        </p:spPr>
      </p:pic>
      <p:sp>
        <p:nvSpPr>
          <p:cNvPr id="51209" name="Rectangle 9"/>
          <p:cNvSpPr>
            <a:spLocks noChangeArrowheads="1"/>
          </p:cNvSpPr>
          <p:nvPr/>
        </p:nvSpPr>
        <p:spPr bwMode="auto">
          <a:xfrm>
            <a:off x="6169025" y="6229350"/>
            <a:ext cx="3017838"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800"/>
              <a:t>http://www.catb.org/~esr/writings/taouu/html/graphics/xerox_star.jpg</a:t>
            </a:r>
          </a:p>
        </p:txBody>
      </p:sp>
    </p:spTree>
    <p:extLst>
      <p:ext uri="{BB962C8B-B14F-4D97-AF65-F5344CB8AC3E}">
        <p14:creationId xmlns:p14="http://schemas.microsoft.com/office/powerpoint/2010/main" val="2656822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8229600" cy="654032"/>
          </a:xfrm>
        </p:spPr>
        <p:txBody>
          <a:bodyPr>
            <a:normAutofit fontScale="90000"/>
          </a:bodyPr>
          <a:lstStyle/>
          <a:p>
            <a:r>
              <a:rPr lang="en-US" altLang="zh-CN" dirty="0" smtClean="0"/>
              <a:t>Screenshot of Xerox’s Star</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15</a:t>
            </a:fld>
            <a:endParaRPr lang="zh-CN" altLang="en-US"/>
          </a:p>
        </p:txBody>
      </p:sp>
      <p:pic>
        <p:nvPicPr>
          <p:cNvPr id="6" name="Picture 2" descr="C:\Documents and Settings\wgardner\Desktop\xerox-screen.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552114"/>
            <a:ext cx="8686800" cy="6305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722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fontScale="90000"/>
          </a:bodyPr>
          <a:lstStyle/>
          <a:p>
            <a:r>
              <a:rPr lang="en-US"/>
              <a:t>Apple gets a GUI</a:t>
            </a:r>
          </a:p>
        </p:txBody>
      </p:sp>
      <p:sp>
        <p:nvSpPr>
          <p:cNvPr id="49155" name="Rectangle 3"/>
          <p:cNvSpPr>
            <a:spLocks noGrp="1" noChangeArrowheads="1"/>
          </p:cNvSpPr>
          <p:nvPr>
            <p:ph type="body" idx="1"/>
          </p:nvPr>
        </p:nvSpPr>
        <p:spPr>
          <a:xfrm>
            <a:off x="228600" y="914400"/>
            <a:ext cx="4876800" cy="1752600"/>
          </a:xfrm>
        </p:spPr>
        <p:txBody>
          <a:bodyPr/>
          <a:lstStyle/>
          <a:p>
            <a:r>
              <a:rPr lang="en-US"/>
              <a:t>In 1983, the Apple Lisa was first GUI offering.</a:t>
            </a:r>
          </a:p>
        </p:txBody>
      </p:sp>
      <p:pic>
        <p:nvPicPr>
          <p:cNvPr id="49156" name="Picture 4" descr="Screen shot of Lisa desk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09800"/>
            <a:ext cx="4343400" cy="3316288"/>
          </a:xfrm>
          <a:prstGeom prst="rect">
            <a:avLst/>
          </a:prstGeom>
          <a:noFill/>
          <a:extLst>
            <a:ext uri="{909E8E84-426E-40DD-AFC4-6F175D3DCCD1}">
              <a14:hiddenFill xmlns:a14="http://schemas.microsoft.com/office/drawing/2010/main">
                <a:solidFill>
                  <a:srgbClr val="FFFFFF"/>
                </a:solidFill>
              </a14:hiddenFill>
            </a:ext>
          </a:extLst>
        </p:spPr>
      </p:pic>
      <p:sp>
        <p:nvSpPr>
          <p:cNvPr id="49158" name="Rectangle 6"/>
          <p:cNvSpPr>
            <a:spLocks noChangeArrowheads="1"/>
          </p:cNvSpPr>
          <p:nvPr/>
        </p:nvSpPr>
        <p:spPr bwMode="auto">
          <a:xfrm>
            <a:off x="5562600" y="5943600"/>
            <a:ext cx="2416175"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800"/>
              <a:t>http://fp3.antelecom.net/gcifu/applemuseum/lisa2.html</a:t>
            </a:r>
          </a:p>
        </p:txBody>
      </p:sp>
      <p:pic>
        <p:nvPicPr>
          <p:cNvPr id="49160" name="Picture 8" descr="apple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914400"/>
            <a:ext cx="2895600" cy="2244725"/>
          </a:xfrm>
          <a:prstGeom prst="rect">
            <a:avLst/>
          </a:prstGeom>
          <a:noFill/>
          <a:extLst>
            <a:ext uri="{909E8E84-426E-40DD-AFC4-6F175D3DCCD1}">
              <a14:hiddenFill xmlns:a14="http://schemas.microsoft.com/office/drawing/2010/main">
                <a:solidFill>
                  <a:srgbClr val="FFFFFF"/>
                </a:solidFill>
              </a14:hiddenFill>
            </a:ext>
          </a:extLst>
        </p:spPr>
      </p:pic>
      <p:pic>
        <p:nvPicPr>
          <p:cNvPr id="49157" name="Picture 5" descr="lisa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3581400"/>
            <a:ext cx="2362200" cy="2336800"/>
          </a:xfrm>
          <a:prstGeom prst="rect">
            <a:avLst/>
          </a:prstGeom>
          <a:noFill/>
          <a:extLst>
            <a:ext uri="{909E8E84-426E-40DD-AFC4-6F175D3DCCD1}">
              <a14:hiddenFill xmlns:a14="http://schemas.microsoft.com/office/drawing/2010/main">
                <a:solidFill>
                  <a:srgbClr val="FFFFFF"/>
                </a:solidFill>
              </a14:hiddenFill>
            </a:ext>
          </a:extLst>
        </p:spPr>
      </p:pic>
      <p:sp>
        <p:nvSpPr>
          <p:cNvPr id="49161" name="Rectangle 9"/>
          <p:cNvSpPr>
            <a:spLocks noChangeArrowheads="1"/>
          </p:cNvSpPr>
          <p:nvPr/>
        </p:nvSpPr>
        <p:spPr bwMode="auto">
          <a:xfrm>
            <a:off x="5410200" y="3124200"/>
            <a:ext cx="2828925"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800"/>
              <a:t>http://www.s-line.de/homepages/horber-privat/bilder/apple2a.jpg</a:t>
            </a:r>
          </a:p>
        </p:txBody>
      </p:sp>
      <p:sp>
        <p:nvSpPr>
          <p:cNvPr id="49162" name="AutoShape 10"/>
          <p:cNvSpPr>
            <a:spLocks noChangeArrowheads="1"/>
          </p:cNvSpPr>
          <p:nvPr/>
        </p:nvSpPr>
        <p:spPr bwMode="auto">
          <a:xfrm>
            <a:off x="8153400" y="2286000"/>
            <a:ext cx="609600" cy="2286000"/>
          </a:xfrm>
          <a:prstGeom prst="curvedLeftArrow">
            <a:avLst>
              <a:gd name="adj1" fmla="val 75000"/>
              <a:gd name="adj2" fmla="val 150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3" name="Text Box 11"/>
          <p:cNvSpPr txBox="1">
            <a:spLocks noChangeArrowheads="1"/>
          </p:cNvSpPr>
          <p:nvPr/>
        </p:nvSpPr>
        <p:spPr bwMode="auto">
          <a:xfrm>
            <a:off x="8229600" y="15240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t>Apple II, 1980</a:t>
            </a:r>
          </a:p>
        </p:txBody>
      </p:sp>
      <p:sp>
        <p:nvSpPr>
          <p:cNvPr id="49164" name="Text Box 12"/>
          <p:cNvSpPr txBox="1">
            <a:spLocks noChangeArrowheads="1"/>
          </p:cNvSpPr>
          <p:nvPr/>
        </p:nvSpPr>
        <p:spPr bwMode="auto">
          <a:xfrm>
            <a:off x="8229600" y="4678363"/>
            <a:ext cx="914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t>Lisa</a:t>
            </a:r>
          </a:p>
        </p:txBody>
      </p:sp>
    </p:spTree>
    <p:extLst>
      <p:ext uri="{BB962C8B-B14F-4D97-AF65-F5344CB8AC3E}">
        <p14:creationId xmlns:p14="http://schemas.microsoft.com/office/powerpoint/2010/main" val="983849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Grp="1" noChangeArrowheads="1"/>
          </p:cNvSpPr>
          <p:nvPr>
            <p:ph type="title"/>
          </p:nvPr>
        </p:nvSpPr>
        <p:spPr/>
        <p:txBody>
          <a:bodyPr>
            <a:normAutofit fontScale="90000"/>
          </a:bodyPr>
          <a:lstStyle/>
          <a:p>
            <a:r>
              <a:rPr lang="en-US"/>
              <a:t>Apple gets a GUI</a:t>
            </a:r>
          </a:p>
        </p:txBody>
      </p:sp>
      <p:sp>
        <p:nvSpPr>
          <p:cNvPr id="48131" name="Rectangle 3"/>
          <p:cNvSpPr>
            <a:spLocks noGrp="1" noChangeArrowheads="1"/>
          </p:cNvSpPr>
          <p:nvPr>
            <p:ph type="body" sz="half" idx="1"/>
          </p:nvPr>
        </p:nvSpPr>
        <p:spPr/>
        <p:txBody>
          <a:bodyPr>
            <a:noAutofit/>
          </a:bodyPr>
          <a:lstStyle/>
          <a:p>
            <a:pPr>
              <a:lnSpc>
                <a:spcPct val="90000"/>
              </a:lnSpc>
            </a:pPr>
            <a:r>
              <a:rPr lang="en-US" sz="2000" dirty="0"/>
              <a:t>In 1984, Macintosh was the first computer with a GUI marketed to the masses.</a:t>
            </a:r>
          </a:p>
          <a:p>
            <a:pPr lvl="1">
              <a:lnSpc>
                <a:spcPct val="90000"/>
              </a:lnSpc>
            </a:pPr>
            <a:r>
              <a:rPr lang="en-US" sz="1800" dirty="0"/>
              <a:t>“old ideas” but well done! </a:t>
            </a:r>
          </a:p>
          <a:p>
            <a:pPr>
              <a:lnSpc>
                <a:spcPct val="90000"/>
              </a:lnSpc>
            </a:pPr>
            <a:r>
              <a:rPr lang="en-US" sz="2000" dirty="0"/>
              <a:t>Commercial success because:</a:t>
            </a:r>
          </a:p>
          <a:p>
            <a:pPr lvl="1">
              <a:lnSpc>
                <a:spcPct val="90000"/>
              </a:lnSpc>
            </a:pPr>
            <a:r>
              <a:rPr lang="en-US" sz="1800" dirty="0"/>
              <a:t>aggressive pricing ($2500)</a:t>
            </a:r>
          </a:p>
          <a:p>
            <a:pPr lvl="1">
              <a:lnSpc>
                <a:spcPct val="90000"/>
              </a:lnSpc>
            </a:pPr>
            <a:r>
              <a:rPr lang="en-US" sz="1800" dirty="0"/>
              <a:t>did not need to trail blaze </a:t>
            </a:r>
          </a:p>
          <a:p>
            <a:pPr lvl="2">
              <a:lnSpc>
                <a:spcPct val="90000"/>
              </a:lnSpc>
            </a:pPr>
            <a:r>
              <a:rPr lang="en-US" sz="1600" dirty="0"/>
              <a:t>learned from mistakes of Lisa and corrected them; ideas now “mature”</a:t>
            </a:r>
          </a:p>
          <a:p>
            <a:pPr lvl="2">
              <a:lnSpc>
                <a:spcPct val="90000"/>
              </a:lnSpc>
            </a:pPr>
            <a:r>
              <a:rPr lang="en-US" sz="1600" dirty="0"/>
              <a:t>market now ready for them</a:t>
            </a:r>
          </a:p>
          <a:p>
            <a:pPr lvl="1">
              <a:lnSpc>
                <a:spcPct val="90000"/>
              </a:lnSpc>
            </a:pPr>
            <a:r>
              <a:rPr lang="en-US" sz="1800" dirty="0"/>
              <a:t>developer’s toolkit encouraged 3rd party non-Apple software </a:t>
            </a:r>
          </a:p>
          <a:p>
            <a:pPr lvl="1">
              <a:lnSpc>
                <a:spcPct val="90000"/>
              </a:lnSpc>
            </a:pPr>
            <a:r>
              <a:rPr lang="en-US" sz="1800" dirty="0"/>
              <a:t>interface guidelines encouraged consistency between applications</a:t>
            </a:r>
          </a:p>
          <a:p>
            <a:pPr lvl="1">
              <a:lnSpc>
                <a:spcPct val="90000"/>
              </a:lnSpc>
            </a:pPr>
            <a:r>
              <a:rPr lang="en-US" sz="1800" dirty="0"/>
              <a:t>domination in desktop publishing because of affordable laser printer </a:t>
            </a:r>
            <a:br>
              <a:rPr lang="en-US" sz="1800" dirty="0"/>
            </a:br>
            <a:r>
              <a:rPr lang="en-US" sz="1800" dirty="0"/>
              <a:t>and excellent graphics</a:t>
            </a:r>
          </a:p>
          <a:p>
            <a:pPr lvl="1">
              <a:lnSpc>
                <a:spcPct val="90000"/>
              </a:lnSpc>
            </a:pPr>
            <a:r>
              <a:rPr lang="en-US" sz="1800" dirty="0"/>
              <a:t>Full Microsoft Office suite</a:t>
            </a:r>
            <a:br>
              <a:rPr lang="en-US" sz="1800" dirty="0"/>
            </a:br>
            <a:r>
              <a:rPr lang="en-US" sz="1800" dirty="0"/>
              <a:t>(Apple was the dominant player at this time.)</a:t>
            </a:r>
          </a:p>
          <a:p>
            <a:pPr>
              <a:lnSpc>
                <a:spcPct val="90000"/>
              </a:lnSpc>
            </a:pPr>
            <a:endParaRPr lang="en-US" sz="2000" dirty="0"/>
          </a:p>
          <a:p>
            <a:pPr>
              <a:lnSpc>
                <a:spcPct val="90000"/>
              </a:lnSpc>
            </a:pPr>
            <a:endParaRPr lang="en-US" sz="2000" dirty="0"/>
          </a:p>
        </p:txBody>
      </p:sp>
      <p:pic>
        <p:nvPicPr>
          <p:cNvPr id="48136" name="Picture 8" descr="apple-mac-plus"/>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6581775" y="914400"/>
            <a:ext cx="2228850" cy="297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7" name="Rectangle 9"/>
          <p:cNvSpPr>
            <a:spLocks noChangeArrowheads="1"/>
          </p:cNvSpPr>
          <p:nvPr/>
        </p:nvSpPr>
        <p:spPr bwMode="auto">
          <a:xfrm>
            <a:off x="5894388" y="700088"/>
            <a:ext cx="3249612"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800"/>
              <a:t>http://computermuseum.50megs.com/images/collection/apple-mac-plus.jpg</a:t>
            </a:r>
          </a:p>
        </p:txBody>
      </p:sp>
      <p:pic>
        <p:nvPicPr>
          <p:cNvPr id="48139" name="Picture 11" descr="bigmac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1792" y="3689526"/>
            <a:ext cx="4429125" cy="2960688"/>
          </a:xfrm>
          <a:prstGeom prst="rect">
            <a:avLst/>
          </a:prstGeom>
          <a:noFill/>
          <a:extLst>
            <a:ext uri="{909E8E84-426E-40DD-AFC4-6F175D3DCCD1}">
              <a14:hiddenFill xmlns:a14="http://schemas.microsoft.com/office/drawing/2010/main">
                <a:solidFill>
                  <a:srgbClr val="FFFFFF"/>
                </a:solidFill>
              </a14:hiddenFill>
            </a:ext>
          </a:extLst>
        </p:spPr>
      </p:pic>
      <p:sp>
        <p:nvSpPr>
          <p:cNvPr id="48140" name="Rectangle 12"/>
          <p:cNvSpPr>
            <a:spLocks noChangeArrowheads="1"/>
          </p:cNvSpPr>
          <p:nvPr/>
        </p:nvSpPr>
        <p:spPr bwMode="auto">
          <a:xfrm>
            <a:off x="7010400" y="6553200"/>
            <a:ext cx="1754188"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800"/>
              <a:t>http://toastytech.com/guis/bigmac1.gif</a:t>
            </a:r>
          </a:p>
        </p:txBody>
      </p:sp>
    </p:spTree>
    <p:extLst>
      <p:ext uri="{BB962C8B-B14F-4D97-AF65-F5344CB8AC3E}">
        <p14:creationId xmlns:p14="http://schemas.microsoft.com/office/powerpoint/2010/main" val="28331100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p:cNvSpPr>
            <a:spLocks noGrp="1" noChangeArrowheads="1"/>
          </p:cNvSpPr>
          <p:nvPr>
            <p:ph type="title"/>
          </p:nvPr>
        </p:nvSpPr>
        <p:spPr/>
        <p:txBody>
          <a:bodyPr>
            <a:normAutofit fontScale="90000"/>
          </a:bodyPr>
          <a:lstStyle/>
          <a:p>
            <a:r>
              <a:rPr lang="en-US"/>
              <a:t>Unix Gets a GUI</a:t>
            </a:r>
          </a:p>
        </p:txBody>
      </p:sp>
      <p:sp>
        <p:nvSpPr>
          <p:cNvPr id="58373" name="Rectangle 5"/>
          <p:cNvSpPr>
            <a:spLocks noGrp="1" noChangeArrowheads="1"/>
          </p:cNvSpPr>
          <p:nvPr>
            <p:ph type="body" sz="half" idx="1"/>
          </p:nvPr>
        </p:nvSpPr>
        <p:spPr>
          <a:xfrm>
            <a:off x="228600" y="914400"/>
            <a:ext cx="4703440" cy="5257800"/>
          </a:xfrm>
        </p:spPr>
        <p:txBody>
          <a:bodyPr>
            <a:noAutofit/>
          </a:bodyPr>
          <a:lstStyle/>
          <a:p>
            <a:pPr>
              <a:lnSpc>
                <a:spcPct val="80000"/>
              </a:lnSpc>
            </a:pPr>
            <a:r>
              <a:rPr lang="en-US" sz="2400" dirty="0"/>
              <a:t>The X Windows System was introduced in the mid-1980s to provide graphical support for </a:t>
            </a:r>
            <a:r>
              <a:rPr lang="en-US" sz="2400" dirty="0" err="1"/>
              <a:t>unix</a:t>
            </a:r>
            <a:r>
              <a:rPr lang="en-US" sz="2400" dirty="0"/>
              <a:t> operating systems.</a:t>
            </a:r>
          </a:p>
          <a:p>
            <a:pPr>
              <a:lnSpc>
                <a:spcPct val="80000"/>
              </a:lnSpc>
            </a:pPr>
            <a:r>
              <a:rPr lang="en-US" sz="2400" dirty="0"/>
              <a:t>The implementation was a client-server approach, where an X window system server ran on the displaying machine, and the client programs communicated with it using a network protocol.</a:t>
            </a:r>
          </a:p>
          <a:p>
            <a:pPr>
              <a:lnSpc>
                <a:spcPct val="80000"/>
              </a:lnSpc>
            </a:pPr>
            <a:r>
              <a:rPr lang="en-US" sz="2400" dirty="0"/>
              <a:t>X provides only a communication </a:t>
            </a:r>
            <a:r>
              <a:rPr lang="en-US" sz="2400" i="1" dirty="0"/>
              <a:t>mechanism, not policy</a:t>
            </a:r>
            <a:r>
              <a:rPr lang="en-US" sz="2400" dirty="0"/>
              <a:t>. At least three major user interface look &amp; feel styles are widely used on X - MIT's own Athena style, Sun and AT&amp;T's </a:t>
            </a:r>
            <a:r>
              <a:rPr lang="en-US" sz="2400" dirty="0" err="1"/>
              <a:t>OpenLook</a:t>
            </a:r>
            <a:r>
              <a:rPr lang="en-US" sz="2400" dirty="0"/>
              <a:t>, and OSF's Motif (supported primarily by HP and IBM). </a:t>
            </a:r>
          </a:p>
        </p:txBody>
      </p:sp>
      <p:pic>
        <p:nvPicPr>
          <p:cNvPr id="58377" name="Picture 9" descr="[The X Window System]"/>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00600" y="1196752"/>
            <a:ext cx="4343400" cy="3475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8" name="Rectangle 10"/>
          <p:cNvSpPr>
            <a:spLocks noChangeArrowheads="1"/>
          </p:cNvSpPr>
          <p:nvPr/>
        </p:nvSpPr>
        <p:spPr bwMode="auto">
          <a:xfrm>
            <a:off x="5846763" y="4352925"/>
            <a:ext cx="31686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800"/>
              <a:t>http://www.pattosoft.com.au/jason/Articles/HistoryOfComputers/X11.gif</a:t>
            </a:r>
          </a:p>
        </p:txBody>
      </p:sp>
    </p:spTree>
    <p:extLst>
      <p:ext uri="{BB962C8B-B14F-4D97-AF65-F5344CB8AC3E}">
        <p14:creationId xmlns:p14="http://schemas.microsoft.com/office/powerpoint/2010/main" val="8955481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fontScale="90000"/>
          </a:bodyPr>
          <a:lstStyle/>
          <a:p>
            <a:r>
              <a:rPr lang="en-US"/>
              <a:t>Microsoft Gets a GUI</a:t>
            </a:r>
          </a:p>
        </p:txBody>
      </p:sp>
      <p:sp>
        <p:nvSpPr>
          <p:cNvPr id="60421" name="Rectangle 5"/>
          <p:cNvSpPr>
            <a:spLocks noGrp="1" noChangeArrowheads="1"/>
          </p:cNvSpPr>
          <p:nvPr>
            <p:ph type="body" sz="half" idx="1"/>
          </p:nvPr>
        </p:nvSpPr>
        <p:spPr>
          <a:xfrm>
            <a:off x="228600" y="914400"/>
            <a:ext cx="3695328" cy="5257800"/>
          </a:xfrm>
        </p:spPr>
        <p:txBody>
          <a:bodyPr>
            <a:normAutofit/>
          </a:bodyPr>
          <a:lstStyle/>
          <a:p>
            <a:r>
              <a:rPr lang="en-US" sz="2800" dirty="0"/>
              <a:t>Microsoft introduced Windows 1.0 in 1985</a:t>
            </a:r>
          </a:p>
          <a:p>
            <a:pPr lvl="1"/>
            <a:r>
              <a:rPr lang="en-US" dirty="0"/>
              <a:t>Tiled Windows, no overlapping</a:t>
            </a:r>
          </a:p>
          <a:p>
            <a:r>
              <a:rPr lang="en-US" sz="2800" dirty="0"/>
              <a:t>Windows 2.03 in 1987</a:t>
            </a:r>
          </a:p>
          <a:p>
            <a:pPr lvl="1"/>
            <a:r>
              <a:rPr lang="en-US" dirty="0"/>
              <a:t>Overlapping windows</a:t>
            </a:r>
          </a:p>
          <a:p>
            <a:r>
              <a:rPr lang="en-US" sz="2800" dirty="0"/>
              <a:t>Windows 3.0 in 1990</a:t>
            </a:r>
          </a:p>
          <a:p>
            <a:pPr lvl="1"/>
            <a:r>
              <a:rPr lang="en-US" dirty="0"/>
              <a:t>Features Program Manager</a:t>
            </a:r>
          </a:p>
        </p:txBody>
      </p:sp>
      <p:pic>
        <p:nvPicPr>
          <p:cNvPr id="60425" name="Picture 9" descr="Windows 1.0:n graafinen käyttöliittymä"/>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962400" y="838200"/>
            <a:ext cx="2819400" cy="2070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0427" name="Picture 11" descr="bigw2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743200"/>
            <a:ext cx="312420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60429" name="Picture 13" descr="win30progm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572000"/>
            <a:ext cx="304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3014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US" altLang="zh-CN" dirty="0" smtClean="0"/>
              <a:t>Goals</a:t>
            </a:r>
            <a:endParaRPr lang="zh-CN" altLang="en-US" dirty="0"/>
          </a:p>
        </p:txBody>
      </p:sp>
      <p:sp>
        <p:nvSpPr>
          <p:cNvPr id="3" name="Content Placeholder 2"/>
          <p:cNvSpPr>
            <a:spLocks noGrp="1"/>
          </p:cNvSpPr>
          <p:nvPr>
            <p:ph idx="1"/>
          </p:nvPr>
        </p:nvSpPr>
        <p:spPr>
          <a:xfrm>
            <a:off x="457200" y="1000108"/>
            <a:ext cx="8686800" cy="4877164"/>
          </a:xfrm>
        </p:spPr>
        <p:txBody>
          <a:bodyPr>
            <a:normAutofit/>
          </a:bodyPr>
          <a:lstStyle/>
          <a:p>
            <a:r>
              <a:rPr lang="en-US" altLang="zh-CN" dirty="0" smtClean="0"/>
              <a:t>Know the advanced services provided by most OSs –</a:t>
            </a:r>
            <a:r>
              <a:rPr lang="en-US" altLang="zh-CN" dirty="0"/>
              <a:t> </a:t>
            </a:r>
            <a:r>
              <a:rPr lang="en-US" altLang="zh-CN" dirty="0" smtClean="0"/>
              <a:t>GUI</a:t>
            </a:r>
          </a:p>
          <a:p>
            <a:pPr lvl="1"/>
            <a:r>
              <a:rPr lang="en-US" altLang="zh-CN" dirty="0" smtClean="0"/>
              <a:t>The related IO devices</a:t>
            </a:r>
          </a:p>
          <a:p>
            <a:pPr lvl="1"/>
            <a:r>
              <a:rPr lang="en-US" altLang="zh-CN" dirty="0" smtClean="0"/>
              <a:t>Mechanism</a:t>
            </a:r>
          </a:p>
          <a:p>
            <a:pPr lvl="1"/>
            <a:r>
              <a:rPr lang="en-US" altLang="zh-CN" dirty="0" smtClean="0"/>
              <a:t>Architecture of UIMS – User Interface Management System</a:t>
            </a:r>
          </a:p>
          <a:p>
            <a:pPr lvl="1"/>
            <a:endParaRPr lang="en-US" altLang="zh-CN" dirty="0"/>
          </a:p>
          <a:p>
            <a:endParaRPr lang="en-US" altLang="zh-CN" dirty="0" smtClean="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fontScale="90000"/>
          </a:bodyPr>
          <a:lstStyle/>
          <a:p>
            <a:r>
              <a:rPr lang="en-US"/>
              <a:t>Shells</a:t>
            </a:r>
          </a:p>
        </p:txBody>
      </p:sp>
      <p:sp>
        <p:nvSpPr>
          <p:cNvPr id="36867" name="Rectangle 3"/>
          <p:cNvSpPr>
            <a:spLocks noGrp="1" noChangeArrowheads="1"/>
          </p:cNvSpPr>
          <p:nvPr>
            <p:ph type="body" idx="1"/>
          </p:nvPr>
        </p:nvSpPr>
        <p:spPr/>
        <p:txBody>
          <a:bodyPr/>
          <a:lstStyle/>
          <a:p>
            <a:pPr>
              <a:lnSpc>
                <a:spcPct val="90000"/>
              </a:lnSpc>
            </a:pPr>
            <a:r>
              <a:rPr lang="en-US" sz="2400" dirty="0"/>
              <a:t>Unix and DOS operating systems circa 1980s do support text-based user interfaces via a program called a shell.  These shells insert another layer between the user and the operating system. Typical text shells under </a:t>
            </a:r>
            <a:r>
              <a:rPr lang="en-US" sz="2400" dirty="0" err="1"/>
              <a:t>unix</a:t>
            </a:r>
            <a:r>
              <a:rPr lang="en-US" sz="2400" dirty="0"/>
              <a:t> are </a:t>
            </a:r>
            <a:r>
              <a:rPr lang="en-US" sz="2400" dirty="0" err="1"/>
              <a:t>csh</a:t>
            </a:r>
            <a:r>
              <a:rPr lang="en-US" sz="2400" dirty="0"/>
              <a:t> and </a:t>
            </a:r>
            <a:r>
              <a:rPr lang="en-US" sz="2400" dirty="0" err="1"/>
              <a:t>ksh</a:t>
            </a:r>
            <a:r>
              <a:rPr lang="en-US" sz="2400" dirty="0"/>
              <a:t>.  The typical text shell under </a:t>
            </a:r>
            <a:r>
              <a:rPr lang="en-US" sz="2400" dirty="0" err="1"/>
              <a:t>microsoft</a:t>
            </a:r>
            <a:r>
              <a:rPr lang="en-US" sz="2400" dirty="0"/>
              <a:t> is command.com.  It is still emulated today by cmd.exe.   </a:t>
            </a:r>
          </a:p>
          <a:p>
            <a:pPr>
              <a:lnSpc>
                <a:spcPct val="90000"/>
              </a:lnSpc>
            </a:pPr>
            <a:r>
              <a:rPr lang="en-US" sz="2400" dirty="0"/>
              <a:t>Original </a:t>
            </a:r>
            <a:r>
              <a:rPr lang="en-US" sz="2400" dirty="0" err="1"/>
              <a:t>unix</a:t>
            </a:r>
            <a:r>
              <a:rPr lang="en-US" sz="2400" dirty="0"/>
              <a:t> and Microsoft GUI support was also implemented as shells.  The dominant </a:t>
            </a:r>
            <a:r>
              <a:rPr lang="en-US" sz="2400" dirty="0" err="1"/>
              <a:t>unix</a:t>
            </a:r>
            <a:r>
              <a:rPr lang="en-US" sz="2400" dirty="0"/>
              <a:t> GUI library became an open library called X11 supported by the X.org foundation.  Microsoft introduced Windows 1.0 as a shell that ran on a layer above MS-DOS.  </a:t>
            </a:r>
          </a:p>
          <a:p>
            <a:pPr>
              <a:lnSpc>
                <a:spcPct val="90000"/>
              </a:lnSpc>
            </a:pPr>
            <a:r>
              <a:rPr lang="en-US" sz="2400" dirty="0"/>
              <a:t>The original Apple GUI is embedded into its operating system kernel.  Windows migrated to embedding GUI support beginning with Windows NT.</a:t>
            </a:r>
          </a:p>
          <a:p>
            <a:pPr>
              <a:lnSpc>
                <a:spcPct val="90000"/>
              </a:lnSpc>
            </a:pPr>
            <a:endParaRPr lang="en-US" sz="2400" dirty="0"/>
          </a:p>
        </p:txBody>
      </p:sp>
    </p:spTree>
    <p:extLst>
      <p:ext uri="{BB962C8B-B14F-4D97-AF65-F5344CB8AC3E}">
        <p14:creationId xmlns:p14="http://schemas.microsoft.com/office/powerpoint/2010/main" val="28624108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title"/>
          </p:nvPr>
        </p:nvSpPr>
        <p:spPr/>
        <p:txBody>
          <a:bodyPr>
            <a:normAutofit fontScale="90000"/>
          </a:bodyPr>
          <a:lstStyle/>
          <a:p>
            <a:r>
              <a:rPr lang="en-US"/>
              <a:t>Windows Timeline</a:t>
            </a:r>
          </a:p>
        </p:txBody>
      </p:sp>
      <p:sp>
        <p:nvSpPr>
          <p:cNvPr id="63493" name="Rectangle 5"/>
          <p:cNvSpPr>
            <a:spLocks noGrp="1" noChangeArrowheads="1"/>
          </p:cNvSpPr>
          <p:nvPr>
            <p:ph type="body" sz="half" idx="1"/>
          </p:nvPr>
        </p:nvSpPr>
        <p:spPr/>
        <p:txBody>
          <a:bodyPr>
            <a:normAutofit/>
          </a:bodyPr>
          <a:lstStyle/>
          <a:p>
            <a:r>
              <a:rPr lang="en-US" sz="3600" dirty="0"/>
              <a:t>It took roughly 15 years to consolidate its shell-based GUI architecture offerings with its embedded GUI architecture offerings.</a:t>
            </a:r>
          </a:p>
        </p:txBody>
      </p:sp>
      <p:sp>
        <p:nvSpPr>
          <p:cNvPr id="63494" name="Rectangle 6"/>
          <p:cNvSpPr>
            <a:spLocks noGrp="1" noChangeArrowheads="1"/>
          </p:cNvSpPr>
          <p:nvPr>
            <p:ph sz="half" idx="2"/>
          </p:nvPr>
        </p:nvSpPr>
        <p:spPr/>
        <p:txBody>
          <a:bodyPr/>
          <a:lstStyle/>
          <a:p>
            <a:endParaRPr lang="en-US" sz="2400"/>
          </a:p>
        </p:txBody>
      </p:sp>
      <p:grpSp>
        <p:nvGrpSpPr>
          <p:cNvPr id="63510" name="Group 22"/>
          <p:cNvGrpSpPr>
            <a:grpSpLocks/>
          </p:cNvGrpSpPr>
          <p:nvPr/>
        </p:nvGrpSpPr>
        <p:grpSpPr bwMode="auto">
          <a:xfrm>
            <a:off x="4953000" y="998538"/>
            <a:ext cx="3571875" cy="5180012"/>
            <a:chOff x="3120" y="629"/>
            <a:chExt cx="2250" cy="3263"/>
          </a:xfrm>
        </p:grpSpPr>
        <p:pic>
          <p:nvPicPr>
            <p:cNvPr id="63507" name="Picture 19" descr="Windows desktop products timelin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 y="633"/>
              <a:ext cx="783" cy="3259"/>
            </a:xfrm>
            <a:prstGeom prst="rect">
              <a:avLst/>
            </a:prstGeom>
            <a:noFill/>
            <a:extLst>
              <a:ext uri="{909E8E84-426E-40DD-AFC4-6F175D3DCCD1}">
                <a14:hiddenFill xmlns:a14="http://schemas.microsoft.com/office/drawing/2010/main">
                  <a:solidFill>
                    <a:srgbClr val="FFFFFF"/>
                  </a:solidFill>
                </a14:hiddenFill>
              </a:ext>
            </a:extLst>
          </p:spPr>
        </p:pic>
        <p:pic>
          <p:nvPicPr>
            <p:cNvPr id="63508" name="Picture 20" descr="Windows desktop products timelin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9" y="629"/>
              <a:ext cx="1121" cy="3259"/>
            </a:xfrm>
            <a:prstGeom prst="rect">
              <a:avLst/>
            </a:prstGeom>
            <a:noFill/>
            <a:extLst>
              <a:ext uri="{909E8E84-426E-40DD-AFC4-6F175D3DCCD1}">
                <a14:hiddenFill xmlns:a14="http://schemas.microsoft.com/office/drawing/2010/main">
                  <a:solidFill>
                    <a:srgbClr val="FFFFFF"/>
                  </a:solidFill>
                </a14:hiddenFill>
              </a:ext>
            </a:extLst>
          </p:spPr>
        </p:pic>
        <p:pic>
          <p:nvPicPr>
            <p:cNvPr id="63506" name="Picture 18" descr="Windows desktop timel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 y="629"/>
              <a:ext cx="339" cy="3259"/>
            </a:xfrm>
            <a:prstGeom prst="rect">
              <a:avLst/>
            </a:prstGeom>
            <a:noFill/>
            <a:extLst>
              <a:ext uri="{909E8E84-426E-40DD-AFC4-6F175D3DCCD1}">
                <a14:hiddenFill xmlns:a14="http://schemas.microsoft.com/office/drawing/2010/main">
                  <a:solidFill>
                    <a:srgbClr val="FFFFFF"/>
                  </a:solidFill>
                </a14:hiddenFill>
              </a:ext>
            </a:extLst>
          </p:spPr>
        </p:pic>
      </p:grpSp>
      <p:sp>
        <p:nvSpPr>
          <p:cNvPr id="63511" name="Rectangle 23"/>
          <p:cNvSpPr>
            <a:spLocks noChangeArrowheads="1"/>
          </p:cNvSpPr>
          <p:nvPr/>
        </p:nvSpPr>
        <p:spPr bwMode="auto">
          <a:xfrm>
            <a:off x="5657850" y="6234113"/>
            <a:ext cx="2878138"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800"/>
              <a:t>http://www.microsoft.com/windows/WinHistoryProGraphic.mspx</a:t>
            </a:r>
          </a:p>
        </p:txBody>
      </p:sp>
    </p:spTree>
    <p:extLst>
      <p:ext uri="{BB962C8B-B14F-4D97-AF65-F5344CB8AC3E}">
        <p14:creationId xmlns:p14="http://schemas.microsoft.com/office/powerpoint/2010/main" val="4358793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i="1" dirty="0"/>
              <a:t>Now:</a:t>
            </a:r>
            <a:r>
              <a:rPr lang="en-US" altLang="zh-CN" dirty="0"/>
              <a:t> Graphics for the masses!</a:t>
            </a:r>
            <a:endParaRPr lang="zh-CN" altLang="en-US" dirty="0"/>
          </a:p>
        </p:txBody>
      </p:sp>
      <p:sp>
        <p:nvSpPr>
          <p:cNvPr id="3" name="内容占位符 2"/>
          <p:cNvSpPr>
            <a:spLocks noGrp="1"/>
          </p:cNvSpPr>
          <p:nvPr>
            <p:ph idx="1"/>
          </p:nvPr>
        </p:nvSpPr>
        <p:spPr/>
        <p:txBody>
          <a:bodyPr/>
          <a:lstStyle/>
          <a:p>
            <a:pPr marL="0" indent="620713">
              <a:lnSpc>
                <a:spcPct val="90000"/>
              </a:lnSpc>
              <a:buFontTx/>
              <a:buNone/>
            </a:pPr>
            <a:r>
              <a:rPr lang="en-US" altLang="zh-CN" i="1" dirty="0"/>
              <a:t>What enabled the sudden shift?</a:t>
            </a:r>
            <a:endParaRPr lang="en-US" altLang="zh-CN" dirty="0"/>
          </a:p>
          <a:p>
            <a:pPr marL="609600" indent="-609600">
              <a:lnSpc>
                <a:spcPct val="90000"/>
              </a:lnSpc>
              <a:buFontTx/>
              <a:buNone/>
            </a:pPr>
            <a:r>
              <a:rPr lang="en-US" altLang="zh-CN" dirty="0">
                <a:solidFill>
                  <a:schemeClr val="accent2"/>
                </a:solidFill>
              </a:rPr>
              <a:t>Chief hardware advances:</a:t>
            </a:r>
          </a:p>
          <a:p>
            <a:pPr marL="609600" indent="-609600">
              <a:lnSpc>
                <a:spcPct val="90000"/>
              </a:lnSpc>
              <a:buFontTx/>
              <a:buAutoNum type="arabicPeriod"/>
            </a:pPr>
            <a:r>
              <a:rPr lang="en-US" altLang="zh-CN" dirty="0"/>
              <a:t>Cheap RAM </a:t>
            </a:r>
          </a:p>
          <a:p>
            <a:pPr marL="990600" lvl="1" indent="-533400">
              <a:lnSpc>
                <a:spcPct val="90000"/>
              </a:lnSpc>
            </a:pPr>
            <a:r>
              <a:rPr lang="en-US" altLang="zh-CN" dirty="0"/>
              <a:t>graphics buffers are memory hogs</a:t>
            </a:r>
          </a:p>
          <a:p>
            <a:pPr marL="609600" indent="-609600">
              <a:lnSpc>
                <a:spcPct val="90000"/>
              </a:lnSpc>
              <a:buFontTx/>
              <a:buAutoNum type="arabicPeriod"/>
            </a:pPr>
            <a:r>
              <a:rPr lang="en-US" altLang="zh-CN" dirty="0"/>
              <a:t>Success of raster graphics (vs. vector)</a:t>
            </a:r>
          </a:p>
          <a:p>
            <a:pPr marL="990600" lvl="1" indent="-533400">
              <a:lnSpc>
                <a:spcPct val="90000"/>
              </a:lnSpc>
            </a:pPr>
            <a:r>
              <a:rPr lang="en-US" altLang="zh-CN" dirty="0"/>
              <a:t>display (CRT) could be like cheap TV</a:t>
            </a:r>
          </a:p>
          <a:p>
            <a:pPr marL="609600" indent="-609600">
              <a:lnSpc>
                <a:spcPct val="90000"/>
              </a:lnSpc>
              <a:buFontTx/>
              <a:buAutoNum type="arabicPeriod"/>
            </a:pPr>
            <a:r>
              <a:rPr lang="en-US" altLang="zh-CN" dirty="0"/>
              <a:t>Fast, cheap CPUs</a:t>
            </a:r>
          </a:p>
          <a:p>
            <a:pPr marL="990600" lvl="1" indent="-533400">
              <a:lnSpc>
                <a:spcPct val="90000"/>
              </a:lnSpc>
            </a:pPr>
            <a:r>
              <a:rPr lang="en-US" altLang="zh-CN" dirty="0"/>
              <a:t>calculations for drawing &amp; rendering fonts</a:t>
            </a:r>
          </a:p>
          <a:p>
            <a:pPr marL="609600" indent="-609600">
              <a:lnSpc>
                <a:spcPct val="90000"/>
              </a:lnSpc>
              <a:buFontTx/>
              <a:buNone/>
            </a:pPr>
            <a:r>
              <a:rPr lang="en-US" altLang="zh-CN" dirty="0"/>
              <a:t>All thanks to </a:t>
            </a:r>
            <a:r>
              <a:rPr lang="en-US" altLang="zh-CN" dirty="0">
                <a:solidFill>
                  <a:schemeClr val="accent2"/>
                </a:solidFill>
              </a:rPr>
              <a:t>integrated circuit</a:t>
            </a:r>
            <a:r>
              <a:rPr lang="en-US" altLang="zh-CN" dirty="0"/>
              <a:t> technology!</a:t>
            </a:r>
            <a:endParaRPr lang="en-CA" altLang="zh-CN" dirty="0">
              <a:ea typeface="宋体" charset="-122"/>
            </a:endParaRP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22</a:t>
            </a:fld>
            <a:endParaRPr lang="zh-CN" altLang="en-US"/>
          </a:p>
        </p:txBody>
      </p:sp>
    </p:spTree>
    <p:extLst>
      <p:ext uri="{BB962C8B-B14F-4D97-AF65-F5344CB8AC3E}">
        <p14:creationId xmlns:p14="http://schemas.microsoft.com/office/powerpoint/2010/main" val="9794326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rtlCol="0">
            <a:normAutofit/>
          </a:bodyPr>
          <a:lstStyle/>
          <a:p>
            <a:pPr fontAlgn="auto">
              <a:spcAft>
                <a:spcPts val="0"/>
              </a:spcAft>
              <a:defRPr/>
            </a:pPr>
            <a:r>
              <a:rPr lang="en-US" altLang="zh-CN" dirty="0" smtClean="0">
                <a:solidFill>
                  <a:schemeClr val="bg1"/>
                </a:solidFill>
                <a:latin typeface="Happy" pitchFamily="34" charset="0"/>
              </a:rPr>
              <a:t>GOO-</a:t>
            </a:r>
            <a:r>
              <a:rPr lang="en-US" altLang="zh-CN" dirty="0" err="1" smtClean="0">
                <a:solidFill>
                  <a:schemeClr val="bg1"/>
                </a:solidFill>
                <a:latin typeface="Happy" pitchFamily="34" charset="0"/>
              </a:rPr>
              <a:t>ee</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pPr>
              <a:defRPr/>
            </a:pPr>
            <a:r>
              <a:rPr lang="en-US" altLang="zh-CN" smtClean="0"/>
              <a:t>Part XII IO System</a:t>
            </a:r>
            <a:endParaRPr lang="zh-CN" altLang="en-US"/>
          </a:p>
        </p:txBody>
      </p:sp>
      <p:sp>
        <p:nvSpPr>
          <p:cNvPr id="5" name="Content Placeholder 4"/>
          <p:cNvSpPr>
            <a:spLocks noGrp="1"/>
          </p:cNvSpPr>
          <p:nvPr>
            <p:ph idx="1"/>
          </p:nvPr>
        </p:nvSpPr>
        <p:spPr>
          <a:xfrm>
            <a:off x="1285875" y="571500"/>
            <a:ext cx="7858125" cy="5197475"/>
          </a:xfrm>
        </p:spPr>
        <p:txBody>
          <a:bodyPr rtlCol="0" anchor="ctr">
            <a:normAutofit/>
          </a:bodyPr>
          <a:lstStyle/>
          <a:p>
            <a:pPr>
              <a:defRPr/>
            </a:pPr>
            <a:r>
              <a:rPr lang="en-US" altLang="zh-CN" dirty="0" smtClean="0">
                <a:sym typeface="Wingdings" pitchFamily="2" charset="2"/>
              </a:rPr>
              <a:t>GUI and its history</a:t>
            </a:r>
          </a:p>
          <a:p>
            <a:pPr>
              <a:defRPr/>
            </a:pPr>
            <a:r>
              <a:rPr lang="en-US" altLang="zh-CN" dirty="0" smtClean="0">
                <a:sym typeface="Wingdings" pitchFamily="2" charset="2"/>
              </a:rPr>
              <a:t>Mechanism of GUI devices</a:t>
            </a:r>
          </a:p>
          <a:p>
            <a:pPr lvl="1">
              <a:defRPr/>
            </a:pPr>
            <a:r>
              <a:rPr lang="en-US" altLang="zh-CN" b="1" dirty="0" smtClean="0">
                <a:sym typeface="Wingdings" pitchFamily="2" charset="2"/>
              </a:rPr>
              <a:t>Composing figures</a:t>
            </a:r>
            <a:r>
              <a:rPr lang="en-US" altLang="zh-CN" dirty="0" smtClean="0">
                <a:sym typeface="Wingdings" pitchFamily="2" charset="2"/>
              </a:rPr>
              <a:t> in VC’s Memory, and </a:t>
            </a:r>
            <a:r>
              <a:rPr lang="en-US" altLang="zh-CN" b="1" dirty="0">
                <a:sym typeface="Wingdings" pitchFamily="2" charset="2"/>
              </a:rPr>
              <a:t>Painting dots</a:t>
            </a:r>
            <a:r>
              <a:rPr lang="en-US" altLang="zh-CN" dirty="0" smtClean="0">
                <a:sym typeface="Wingdings" pitchFamily="2" charset="2"/>
              </a:rPr>
              <a:t> on Raster display</a:t>
            </a:r>
          </a:p>
          <a:p>
            <a:pPr>
              <a:defRPr/>
            </a:pPr>
            <a:r>
              <a:rPr lang="en-US" altLang="zh-CN" dirty="0" smtClean="0">
                <a:sym typeface="Wingdings" pitchFamily="2" charset="2"/>
              </a:rPr>
              <a:t>Support from OS</a:t>
            </a:r>
          </a:p>
          <a:p>
            <a:pPr>
              <a:defRPr/>
            </a:pPr>
            <a:r>
              <a:rPr lang="en-US" altLang="zh-CN" dirty="0" smtClean="0">
                <a:sym typeface="Wingdings" pitchFamily="2" charset="2"/>
              </a:rPr>
              <a:t>Complements</a:t>
            </a: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23</a:t>
            </a:fld>
            <a:endParaRPr lang="zh-CN" altLang="en-US"/>
          </a:p>
        </p:txBody>
      </p:sp>
    </p:spTree>
    <p:extLst>
      <p:ext uri="{BB962C8B-B14F-4D97-AF65-F5344CB8AC3E}">
        <p14:creationId xmlns:p14="http://schemas.microsoft.com/office/powerpoint/2010/main" val="3451024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Computer </a:t>
            </a:r>
            <a:r>
              <a:rPr lang="en-US" altLang="zh-CN" dirty="0"/>
              <a:t>graphic system</a:t>
            </a:r>
            <a:endParaRPr lang="zh-CN" altLang="en-US" dirty="0"/>
          </a:p>
        </p:txBody>
      </p:sp>
      <p:sp>
        <p:nvSpPr>
          <p:cNvPr id="3" name="内容占位符 2"/>
          <p:cNvSpPr>
            <a:spLocks noGrp="1"/>
          </p:cNvSpPr>
          <p:nvPr>
            <p:ph idx="1"/>
          </p:nvPr>
        </p:nvSpPr>
        <p:spPr/>
        <p:txBody>
          <a:bodyPr/>
          <a:lstStyle/>
          <a:p>
            <a:r>
              <a:rPr lang="en-US" altLang="zh-CN" dirty="0"/>
              <a:t>5 major </a:t>
            </a:r>
            <a:r>
              <a:rPr lang="en-US" altLang="zh-CN" dirty="0" smtClean="0"/>
              <a:t>elements</a:t>
            </a:r>
            <a:endParaRPr lang="en-US" altLang="zh-CN" dirty="0"/>
          </a:p>
          <a:p>
            <a:pPr lvl="1"/>
            <a:r>
              <a:rPr lang="en-US" altLang="zh-CN" dirty="0" smtClean="0"/>
              <a:t>Processor/CPU</a:t>
            </a:r>
            <a:endParaRPr lang="en-US" altLang="zh-CN" dirty="0"/>
          </a:p>
          <a:p>
            <a:pPr lvl="1"/>
            <a:r>
              <a:rPr lang="en-US" altLang="zh-CN" dirty="0"/>
              <a:t>Memory</a:t>
            </a:r>
          </a:p>
          <a:p>
            <a:pPr lvl="1"/>
            <a:r>
              <a:rPr lang="en-US" altLang="zh-CN" dirty="0"/>
              <a:t>Frame buffer</a:t>
            </a:r>
          </a:p>
          <a:p>
            <a:pPr lvl="1"/>
            <a:r>
              <a:rPr lang="en-US" altLang="zh-CN" dirty="0"/>
              <a:t>Input devices</a:t>
            </a:r>
          </a:p>
          <a:p>
            <a:pPr lvl="1"/>
            <a:r>
              <a:rPr lang="en-US" altLang="zh-CN" dirty="0"/>
              <a:t>Output Devices</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24</a:t>
            </a:fld>
            <a:endParaRPr lang="zh-CN" altLang="en-US"/>
          </a:p>
        </p:txBody>
      </p:sp>
      <p:sp>
        <p:nvSpPr>
          <p:cNvPr id="6" name="矩形 5"/>
          <p:cNvSpPr/>
          <p:nvPr/>
        </p:nvSpPr>
        <p:spPr>
          <a:xfrm>
            <a:off x="179512" y="4437112"/>
            <a:ext cx="3192156" cy="369332"/>
          </a:xfrm>
          <a:prstGeom prst="rect">
            <a:avLst/>
          </a:prstGeom>
        </p:spPr>
        <p:txBody>
          <a:bodyPr wrap="none">
            <a:spAutoFit/>
          </a:bodyPr>
          <a:lstStyle/>
          <a:p>
            <a:r>
              <a:rPr lang="en-US" altLang="zh-CN" dirty="0"/>
              <a:t>Res-GUI\02_GraphicDevices.ppt</a:t>
            </a:r>
            <a:endParaRPr lang="zh-CN" altLang="en-US" dirty="0"/>
          </a:p>
        </p:txBody>
      </p:sp>
      <p:sp>
        <p:nvSpPr>
          <p:cNvPr id="7" name="矩形 6"/>
          <p:cNvSpPr/>
          <p:nvPr/>
        </p:nvSpPr>
        <p:spPr>
          <a:xfrm>
            <a:off x="2792620" y="5661248"/>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41297827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000108"/>
            <a:ext cx="4325813" cy="5525236"/>
          </a:xfrm>
        </p:spPr>
        <p:txBody>
          <a:bodyPr>
            <a:normAutofit fontScale="92500" lnSpcReduction="20000"/>
          </a:bodyPr>
          <a:lstStyle/>
          <a:p>
            <a:r>
              <a:rPr lang="en-US" altLang="zh-CN" dirty="0" smtClean="0"/>
              <a:t>1966 ~ 1980</a:t>
            </a:r>
          </a:p>
          <a:p>
            <a:r>
              <a:rPr lang="en-US" altLang="zh-CN" dirty="0" smtClean="0"/>
              <a:t>Vector display</a:t>
            </a:r>
          </a:p>
          <a:p>
            <a:pPr lvl="1"/>
            <a:r>
              <a:rPr lang="en-US" altLang="zh-CN" dirty="0"/>
              <a:t>The display devices developed in mid-sixties and in common use until the mid-eighties are called vector, </a:t>
            </a:r>
            <a:r>
              <a:rPr lang="en-US" altLang="zh-CN" dirty="0" smtClean="0"/>
              <a:t>stroke, </a:t>
            </a:r>
            <a:r>
              <a:rPr lang="en-US" altLang="zh-CN" dirty="0"/>
              <a:t>line drawing or </a:t>
            </a:r>
            <a:r>
              <a:rPr lang="en-US" altLang="zh-CN" dirty="0" err="1"/>
              <a:t>calligrpahic</a:t>
            </a:r>
            <a:r>
              <a:rPr lang="en-US" altLang="zh-CN" dirty="0"/>
              <a:t> display.</a:t>
            </a:r>
          </a:p>
          <a:p>
            <a:pPr lvl="1"/>
            <a:r>
              <a:rPr lang="en-US" altLang="zh-CN" dirty="0"/>
              <a:t>Term vector is used as a synonym for line here; a stroke is a short line, and characters are made of sequences of such strokes</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25</a:t>
            </a:fld>
            <a:endParaRPr lang="zh-CN" altLang="en-US"/>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228" y="1635201"/>
            <a:ext cx="4689324" cy="372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437142" y="777478"/>
            <a:ext cx="4680150" cy="923330"/>
          </a:xfrm>
          <a:prstGeom prst="rect">
            <a:avLst/>
          </a:prstGeom>
          <a:noFill/>
        </p:spPr>
        <p:txBody>
          <a:bodyPr wrap="square" rtlCol="0">
            <a:spAutoFit/>
          </a:bodyPr>
          <a:lstStyle/>
          <a:p>
            <a:r>
              <a:rPr lang="en-US" altLang="zh-CN" dirty="0" smtClean="0"/>
              <a:t>A typical vector system consists of a </a:t>
            </a:r>
            <a:r>
              <a:rPr lang="en-US" altLang="zh-CN" b="1" dirty="0" smtClean="0"/>
              <a:t>display processor </a:t>
            </a:r>
            <a:r>
              <a:rPr lang="en-US" altLang="zh-CN" dirty="0" smtClean="0"/>
              <a:t>(connected as an IO peripheral to CPU), a </a:t>
            </a:r>
            <a:r>
              <a:rPr lang="en-US" altLang="zh-CN" b="1" dirty="0" smtClean="0"/>
              <a:t>display buffer memory</a:t>
            </a:r>
            <a:r>
              <a:rPr lang="en-US" altLang="zh-CN" dirty="0" smtClean="0"/>
              <a:t>, and a </a:t>
            </a:r>
            <a:r>
              <a:rPr lang="en-US" altLang="zh-CN" b="1" dirty="0" smtClean="0"/>
              <a:t>CRT</a:t>
            </a:r>
            <a:endParaRPr lang="zh-CN" altLang="en-US" b="1" dirty="0"/>
          </a:p>
        </p:txBody>
      </p:sp>
      <p:sp>
        <p:nvSpPr>
          <p:cNvPr id="2" name="标题 1"/>
          <p:cNvSpPr>
            <a:spLocks noGrp="1"/>
          </p:cNvSpPr>
          <p:nvPr>
            <p:ph type="title"/>
          </p:nvPr>
        </p:nvSpPr>
        <p:spPr/>
        <p:txBody>
          <a:bodyPr>
            <a:normAutofit fontScale="90000"/>
          </a:bodyPr>
          <a:lstStyle/>
          <a:p>
            <a:r>
              <a:rPr lang="en-US" altLang="zh-CN" dirty="0" smtClean="0"/>
              <a:t>Mechanism of GUI devices</a:t>
            </a:r>
            <a:endParaRPr lang="zh-CN" altLang="en-US" dirty="0"/>
          </a:p>
        </p:txBody>
      </p:sp>
      <p:sp>
        <p:nvSpPr>
          <p:cNvPr id="7" name="矩形 6"/>
          <p:cNvSpPr/>
          <p:nvPr/>
        </p:nvSpPr>
        <p:spPr>
          <a:xfrm>
            <a:off x="4491216" y="5338777"/>
            <a:ext cx="4652783" cy="1477328"/>
          </a:xfrm>
          <a:prstGeom prst="rect">
            <a:avLst/>
          </a:prstGeom>
        </p:spPr>
        <p:txBody>
          <a:bodyPr wrap="square">
            <a:spAutoFit/>
          </a:bodyPr>
          <a:lstStyle/>
          <a:p>
            <a:r>
              <a:rPr lang="en-US" altLang="zh-CN" dirty="0"/>
              <a:t>The buffer stores the computer-produced display list or display program; it contains point- and line-plotting commands with (x, y) or (x, y, z) endpoint coordinates, as well as character-plotting commands</a:t>
            </a:r>
            <a:endParaRPr lang="zh-CN" altLang="en-US" dirty="0"/>
          </a:p>
        </p:txBody>
      </p:sp>
    </p:spTree>
    <p:extLst>
      <p:ext uri="{BB962C8B-B14F-4D97-AF65-F5344CB8AC3E}">
        <p14:creationId xmlns:p14="http://schemas.microsoft.com/office/powerpoint/2010/main" val="1722443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normAutofit/>
          </a:bodyPr>
          <a:lstStyle/>
          <a:p>
            <a:r>
              <a:rPr lang="en-US" altLang="zh-CN" sz="3600" dirty="0">
                <a:ea typeface="宋体" pitchFamily="2" charset="-122"/>
              </a:rPr>
              <a:t>Calligraphic Displays</a:t>
            </a:r>
          </a:p>
          <a:p>
            <a:pPr lvl="1"/>
            <a:r>
              <a:rPr lang="en-US" altLang="zh-CN" sz="3200" dirty="0">
                <a:ea typeface="宋体" pitchFamily="2" charset="-122"/>
              </a:rPr>
              <a:t>also called vector, stroke or line drawing graphics</a:t>
            </a:r>
          </a:p>
          <a:p>
            <a:pPr lvl="1"/>
            <a:r>
              <a:rPr lang="en-US" altLang="zh-CN" sz="3200" dirty="0">
                <a:ea typeface="宋体" pitchFamily="2" charset="-122"/>
              </a:rPr>
              <a:t>lines drawn directly on phosphor</a:t>
            </a:r>
          </a:p>
          <a:p>
            <a:pPr lvl="2"/>
            <a:r>
              <a:rPr lang="en-US" altLang="zh-CN" sz="2800" dirty="0">
                <a:ea typeface="宋体" pitchFamily="2" charset="-122"/>
              </a:rPr>
              <a:t>display processor directs electron beam according to list of lines defined in a "</a:t>
            </a:r>
            <a:r>
              <a:rPr lang="en-US" altLang="zh-CN" sz="2800" b="1" dirty="0">
                <a:ea typeface="宋体" pitchFamily="2" charset="-122"/>
              </a:rPr>
              <a:t>display list</a:t>
            </a:r>
            <a:r>
              <a:rPr lang="en-US" altLang="zh-CN" sz="2800" dirty="0">
                <a:ea typeface="宋体" pitchFamily="2" charset="-122"/>
              </a:rPr>
              <a:t>“</a:t>
            </a:r>
          </a:p>
          <a:p>
            <a:pPr lvl="2"/>
            <a:r>
              <a:rPr lang="en-US" altLang="zh-CN" sz="2800" dirty="0">
                <a:ea typeface="宋体" pitchFamily="2" charset="-122"/>
              </a:rPr>
              <a:t>phosphors glow for only a few micro-seconds so lines must be redrawn or </a:t>
            </a:r>
            <a:r>
              <a:rPr lang="en-US" altLang="zh-CN" sz="2800" b="1" dirty="0">
                <a:ea typeface="宋体" pitchFamily="2" charset="-122"/>
              </a:rPr>
              <a:t>refreshed</a:t>
            </a:r>
            <a:r>
              <a:rPr lang="en-US" altLang="zh-CN" sz="2800" dirty="0">
                <a:ea typeface="宋体" pitchFamily="2" charset="-122"/>
              </a:rPr>
              <a:t> constantly</a:t>
            </a:r>
          </a:p>
          <a:p>
            <a:pPr lvl="2"/>
            <a:r>
              <a:rPr lang="en-US" altLang="zh-CN" sz="2800" dirty="0">
                <a:ea typeface="宋体" pitchFamily="2" charset="-122"/>
              </a:rPr>
              <a:t>deflection speed limits # of lines that can be drawn without flicker.</a:t>
            </a:r>
            <a:endParaRPr lang="th-TH" altLang="zh-CN" sz="2800" dirty="0"/>
          </a:p>
          <a:p>
            <a:endParaRPr lang="zh-CN" altLang="en-US" sz="3600"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26</a:t>
            </a:fld>
            <a:endParaRPr lang="zh-CN" altLang="en-US"/>
          </a:p>
        </p:txBody>
      </p:sp>
      <p:sp>
        <p:nvSpPr>
          <p:cNvPr id="6" name="矩形 5"/>
          <p:cNvSpPr/>
          <p:nvPr/>
        </p:nvSpPr>
        <p:spPr>
          <a:xfrm>
            <a:off x="5951844" y="1196752"/>
            <a:ext cx="3192156" cy="369332"/>
          </a:xfrm>
          <a:prstGeom prst="rect">
            <a:avLst/>
          </a:prstGeom>
        </p:spPr>
        <p:txBody>
          <a:bodyPr wrap="none">
            <a:spAutoFit/>
          </a:bodyPr>
          <a:lstStyle/>
          <a:p>
            <a:r>
              <a:rPr lang="en-US" altLang="zh-CN" dirty="0"/>
              <a:t>Res-GUI\02_GraphicDevices.ppt</a:t>
            </a:r>
            <a:endParaRPr lang="zh-CN" altLang="en-US" dirty="0"/>
          </a:p>
        </p:txBody>
      </p:sp>
      <p:sp>
        <p:nvSpPr>
          <p:cNvPr id="7" name="矩形 6"/>
          <p:cNvSpPr/>
          <p:nvPr/>
        </p:nvSpPr>
        <p:spPr>
          <a:xfrm>
            <a:off x="2825552" y="6093296"/>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25854536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dirty="0"/>
          </a:p>
        </p:txBody>
      </p:sp>
      <p:sp>
        <p:nvSpPr>
          <p:cNvPr id="3" name="内容占位符 2"/>
          <p:cNvSpPr>
            <a:spLocks noGrp="1"/>
          </p:cNvSpPr>
          <p:nvPr>
            <p:ph idx="1"/>
          </p:nvPr>
        </p:nvSpPr>
        <p:spPr>
          <a:xfrm>
            <a:off x="457200" y="4365104"/>
            <a:ext cx="8686800" cy="1761059"/>
          </a:xfrm>
        </p:spPr>
        <p:txBody>
          <a:bodyPr/>
          <a:lstStyle/>
          <a:p>
            <a:pPr>
              <a:buFontTx/>
              <a:buChar char="•"/>
            </a:pPr>
            <a:r>
              <a:rPr lang="en-US" altLang="zh-CN" dirty="0">
                <a:ea typeface="宋体" pitchFamily="2" charset="-122"/>
              </a:rPr>
              <a:t>Images are described in terms of line segments rather than pixels. </a:t>
            </a:r>
          </a:p>
          <a:p>
            <a:pPr>
              <a:buFontTx/>
              <a:buChar char="•"/>
            </a:pPr>
            <a:r>
              <a:rPr lang="en-US" altLang="zh-CN" dirty="0">
                <a:ea typeface="宋体" pitchFamily="2" charset="-122"/>
              </a:rPr>
              <a:t>Display processor cycles through the commands </a:t>
            </a:r>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27</a:t>
            </a:fld>
            <a:endParaRPr lang="zh-CN" altLang="en-US"/>
          </a:p>
        </p:txBody>
      </p:sp>
      <p:pic>
        <p:nvPicPr>
          <p:cNvPr id="6" name="Picture 7" descr="|---------------   |--------------&#10;moveto(10,30)  |   |          ---|&#10;|lineto(30,60)  |   |       ---   |&#10;|lineto(70,100) |   |     ---     |&#10;moveto(40,20)  |   |   |||       |&#10;|lineto(50,30)  |   |  ||         |&#10;| lineto(15,7)  |   | ||    ---   |&#10;----------------   |   -----     |&#10;                   |  --         |&#10;display file         ---------------&#10;                   scree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9" y="27721"/>
            <a:ext cx="5904656" cy="424310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951844" y="1196752"/>
            <a:ext cx="3192156" cy="369332"/>
          </a:xfrm>
          <a:prstGeom prst="rect">
            <a:avLst/>
          </a:prstGeom>
        </p:spPr>
        <p:txBody>
          <a:bodyPr wrap="none">
            <a:spAutoFit/>
          </a:bodyPr>
          <a:lstStyle/>
          <a:p>
            <a:r>
              <a:rPr lang="en-US" altLang="zh-CN" dirty="0"/>
              <a:t>Res-GUI\02_GraphicDevices.ppt</a:t>
            </a:r>
            <a:endParaRPr lang="zh-CN" altLang="en-US" dirty="0"/>
          </a:p>
        </p:txBody>
      </p:sp>
      <p:sp>
        <p:nvSpPr>
          <p:cNvPr id="8" name="矩形 7"/>
          <p:cNvSpPr/>
          <p:nvPr/>
        </p:nvSpPr>
        <p:spPr>
          <a:xfrm>
            <a:off x="2792620" y="6001543"/>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31205818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Also 1960s - DVST</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28</a:t>
            </a:fld>
            <a:endParaRPr lang="zh-CN" altLang="en-US"/>
          </a:p>
        </p:txBody>
      </p:sp>
      <p:pic>
        <p:nvPicPr>
          <p:cNvPr id="19460" name="Picture 4" descr="C:\Users\mlinking\Pictures\OS-14-GUI-CR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928" y="4003514"/>
            <a:ext cx="2425602" cy="237442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995936" y="476672"/>
            <a:ext cx="4206473" cy="369332"/>
          </a:xfrm>
          <a:prstGeom prst="rect">
            <a:avLst/>
          </a:prstGeom>
        </p:spPr>
        <p:txBody>
          <a:bodyPr wrap="none">
            <a:spAutoFit/>
          </a:bodyPr>
          <a:lstStyle/>
          <a:p>
            <a:r>
              <a:rPr lang="en-US" altLang="zh-CN" dirty="0"/>
              <a:t>Direct View Storage Tube </a:t>
            </a:r>
            <a:r>
              <a:rPr lang="zh-CN" altLang="en-US" dirty="0"/>
              <a:t>直观存贮显象管</a:t>
            </a:r>
          </a:p>
        </p:txBody>
      </p:sp>
      <p:pic>
        <p:nvPicPr>
          <p:cNvPr id="19497"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836712"/>
            <a:ext cx="5148064" cy="3115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内容占位符 2"/>
          <p:cNvSpPr>
            <a:spLocks noGrp="1"/>
          </p:cNvSpPr>
          <p:nvPr>
            <p:ph idx="1"/>
          </p:nvPr>
        </p:nvSpPr>
        <p:spPr>
          <a:xfrm>
            <a:off x="251520" y="1000108"/>
            <a:ext cx="4536504" cy="5126055"/>
          </a:xfrm>
        </p:spPr>
        <p:txBody>
          <a:bodyPr>
            <a:normAutofit fontScale="85000" lnSpcReduction="10000"/>
          </a:bodyPr>
          <a:lstStyle/>
          <a:p>
            <a:r>
              <a:rPr lang="en-US" altLang="zh-CN" dirty="0"/>
              <a:t>The commands for plotting points, lines, and characters are interpreted by the display processor. </a:t>
            </a:r>
          </a:p>
          <a:p>
            <a:r>
              <a:rPr lang="en-US" altLang="zh-CN" dirty="0"/>
              <a:t>It sends digital and point coordinates to a vector generator that converts the digital coordinate </a:t>
            </a:r>
            <a:r>
              <a:rPr lang="en-US" altLang="zh-CN" dirty="0" smtClean="0"/>
              <a:t>values </a:t>
            </a:r>
            <a:r>
              <a:rPr lang="en-US" altLang="zh-CN" dirty="0"/>
              <a:t>to </a:t>
            </a:r>
            <a:r>
              <a:rPr lang="en-US" altLang="zh-CN" b="1" dirty="0"/>
              <a:t>analog voltages </a:t>
            </a:r>
            <a:r>
              <a:rPr lang="en-US" altLang="zh-CN" dirty="0"/>
              <a:t>for beam-deflection circuits that displace an electron beam writing on CRT's phosphor coating</a:t>
            </a:r>
            <a:endParaRPr lang="zh-CN" altLang="en-US" dirty="0"/>
          </a:p>
        </p:txBody>
      </p:sp>
    </p:spTree>
    <p:extLst>
      <p:ext uri="{BB962C8B-B14F-4D97-AF65-F5344CB8AC3E}">
        <p14:creationId xmlns:p14="http://schemas.microsoft.com/office/powerpoint/2010/main" val="14496985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normAutofit/>
          </a:bodyPr>
          <a:lstStyle/>
          <a:p>
            <a:pPr>
              <a:lnSpc>
                <a:spcPct val="90000"/>
              </a:lnSpc>
            </a:pPr>
            <a:r>
              <a:rPr lang="en-US" altLang="zh-CN" sz="3600" dirty="0">
                <a:ea typeface="宋体" pitchFamily="2" charset="-122"/>
              </a:rPr>
              <a:t>Raster </a:t>
            </a:r>
            <a:r>
              <a:rPr lang="en-US" altLang="zh-CN" sz="3600" dirty="0" smtClean="0">
                <a:ea typeface="宋体" pitchFamily="2" charset="-122"/>
              </a:rPr>
              <a:t>Display [</a:t>
            </a:r>
            <a:r>
              <a:rPr lang="zh-CN" altLang="en-US" sz="2800" dirty="0" smtClean="0">
                <a:ea typeface="宋体" pitchFamily="2" charset="-122"/>
              </a:rPr>
              <a:t>栅格显示器</a:t>
            </a:r>
            <a:r>
              <a:rPr lang="en-US" altLang="zh-CN" sz="3600" dirty="0" smtClean="0">
                <a:ea typeface="宋体" pitchFamily="2" charset="-122"/>
              </a:rPr>
              <a:t>]</a:t>
            </a:r>
            <a:endParaRPr lang="en-US" altLang="zh-CN" sz="3600" dirty="0">
              <a:ea typeface="宋体" pitchFamily="2" charset="-122"/>
            </a:endParaRPr>
          </a:p>
          <a:p>
            <a:pPr lvl="1">
              <a:lnSpc>
                <a:spcPct val="90000"/>
              </a:lnSpc>
            </a:pPr>
            <a:r>
              <a:rPr lang="en-US" altLang="zh-CN" sz="3200" dirty="0">
                <a:ea typeface="宋体" pitchFamily="2" charset="-122"/>
                <a:cs typeface="Times New Roman" pitchFamily="18" charset="0"/>
              </a:rPr>
              <a:t>Display </a:t>
            </a:r>
            <a:r>
              <a:rPr lang="en-US" altLang="zh-CN" sz="3200" b="1" dirty="0">
                <a:solidFill>
                  <a:srgbClr val="FF3300"/>
                </a:solidFill>
                <a:ea typeface="宋体" pitchFamily="2" charset="-122"/>
                <a:cs typeface="Times New Roman" pitchFamily="18" charset="0"/>
              </a:rPr>
              <a:t>primitives</a:t>
            </a:r>
            <a:r>
              <a:rPr lang="en-US" altLang="zh-CN" sz="3200" dirty="0">
                <a:ea typeface="宋体" pitchFamily="2" charset="-122"/>
                <a:cs typeface="Times New Roman" pitchFamily="18" charset="0"/>
              </a:rPr>
              <a:t> (lines, shaded regions, characters) stored as pixels in </a:t>
            </a:r>
            <a:r>
              <a:rPr lang="en-US" altLang="zh-CN" sz="3200" b="1" dirty="0">
                <a:solidFill>
                  <a:srgbClr val="FF3300"/>
                </a:solidFill>
                <a:ea typeface="宋体" pitchFamily="2" charset="-122"/>
                <a:cs typeface="Times New Roman" pitchFamily="18" charset="0"/>
              </a:rPr>
              <a:t>refresh buffer</a:t>
            </a:r>
            <a:r>
              <a:rPr lang="en-US" altLang="zh-CN" sz="3200" dirty="0">
                <a:ea typeface="宋体" pitchFamily="2" charset="-122"/>
                <a:cs typeface="Times New Roman" pitchFamily="18" charset="0"/>
              </a:rPr>
              <a:t> (or </a:t>
            </a:r>
            <a:r>
              <a:rPr lang="en-US" altLang="zh-CN" sz="3200" b="1" dirty="0">
                <a:solidFill>
                  <a:srgbClr val="FF3300"/>
                </a:solidFill>
                <a:ea typeface="宋体" pitchFamily="2" charset="-122"/>
                <a:cs typeface="Times New Roman" pitchFamily="18" charset="0"/>
              </a:rPr>
              <a:t>frame buffer</a:t>
            </a:r>
            <a:r>
              <a:rPr lang="en-US" altLang="zh-CN" sz="3200" dirty="0">
                <a:ea typeface="宋体" pitchFamily="2" charset="-122"/>
                <a:cs typeface="Times New Roman" pitchFamily="18" charset="0"/>
              </a:rPr>
              <a:t>)</a:t>
            </a:r>
            <a:r>
              <a:rPr lang="en-US" altLang="zh-CN" sz="3200" dirty="0">
                <a:ea typeface="宋体" pitchFamily="2" charset="-122"/>
              </a:rPr>
              <a:t> </a:t>
            </a:r>
          </a:p>
          <a:p>
            <a:pPr lvl="1">
              <a:lnSpc>
                <a:spcPct val="90000"/>
              </a:lnSpc>
            </a:pPr>
            <a:r>
              <a:rPr lang="th-TH" altLang="zh-CN" sz="3200" dirty="0"/>
              <a:t>Electron beam scans a regular pattern of horizontal raster lines connected by horizontal retraces and vertical retrace</a:t>
            </a:r>
          </a:p>
          <a:p>
            <a:pPr lvl="1">
              <a:lnSpc>
                <a:spcPct val="90000"/>
              </a:lnSpc>
            </a:pPr>
            <a:r>
              <a:rPr lang="th-TH" altLang="zh-CN" sz="3200" dirty="0"/>
              <a:t>Video controller coordinates the repeated scanning</a:t>
            </a:r>
          </a:p>
          <a:p>
            <a:pPr lvl="1">
              <a:lnSpc>
                <a:spcPct val="90000"/>
              </a:lnSpc>
            </a:pPr>
            <a:r>
              <a:rPr lang="th-TH" altLang="zh-CN" sz="3200" dirty="0"/>
              <a:t>Pixels are individual dots on a raster line</a:t>
            </a:r>
          </a:p>
          <a:p>
            <a:endParaRPr lang="zh-CN" altLang="en-US" sz="3600"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29</a:t>
            </a:fld>
            <a:endParaRPr lang="zh-CN" altLang="en-US"/>
          </a:p>
        </p:txBody>
      </p:sp>
      <p:sp>
        <p:nvSpPr>
          <p:cNvPr id="6" name="矩形 5"/>
          <p:cNvSpPr/>
          <p:nvPr/>
        </p:nvSpPr>
        <p:spPr>
          <a:xfrm>
            <a:off x="2792620" y="5785519"/>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299665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rtlCol="0">
            <a:normAutofit/>
          </a:bodyPr>
          <a:lstStyle/>
          <a:p>
            <a:pPr fontAlgn="auto">
              <a:spcAft>
                <a:spcPts val="0"/>
              </a:spcAft>
              <a:defRPr/>
            </a:pPr>
            <a:r>
              <a:rPr lang="en-US" altLang="zh-CN" dirty="0" smtClean="0">
                <a:solidFill>
                  <a:schemeClr val="bg1"/>
                </a:solidFill>
                <a:latin typeface="Happy" pitchFamily="34" charset="0"/>
              </a:rPr>
              <a:t>GOO-</a:t>
            </a:r>
            <a:r>
              <a:rPr lang="en-US" altLang="zh-CN" dirty="0" err="1" smtClean="0">
                <a:solidFill>
                  <a:schemeClr val="bg1"/>
                </a:solidFill>
                <a:latin typeface="Happy" pitchFamily="34" charset="0"/>
              </a:rPr>
              <a:t>ee</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pPr>
              <a:defRPr/>
            </a:pPr>
            <a:r>
              <a:rPr lang="en-US" altLang="zh-CN" smtClean="0"/>
              <a:t>Part XII IO System</a:t>
            </a:r>
            <a:endParaRPr lang="zh-CN" altLang="en-US"/>
          </a:p>
        </p:txBody>
      </p:sp>
      <p:sp>
        <p:nvSpPr>
          <p:cNvPr id="5" name="Content Placeholder 4"/>
          <p:cNvSpPr>
            <a:spLocks noGrp="1"/>
          </p:cNvSpPr>
          <p:nvPr>
            <p:ph idx="1"/>
          </p:nvPr>
        </p:nvSpPr>
        <p:spPr>
          <a:xfrm>
            <a:off x="1285875" y="571500"/>
            <a:ext cx="7858125" cy="5197475"/>
          </a:xfrm>
        </p:spPr>
        <p:txBody>
          <a:bodyPr rtlCol="0" anchor="ctr">
            <a:normAutofit/>
          </a:bodyPr>
          <a:lstStyle/>
          <a:p>
            <a:pPr>
              <a:defRPr/>
            </a:pPr>
            <a:r>
              <a:rPr lang="en-US" altLang="zh-CN" dirty="0" smtClean="0">
                <a:sym typeface="Wingdings" pitchFamily="2" charset="2"/>
              </a:rPr>
              <a:t>GUI and its history</a:t>
            </a:r>
          </a:p>
          <a:p>
            <a:pPr lvl="1">
              <a:defRPr/>
            </a:pPr>
            <a:r>
              <a:rPr lang="en-US" altLang="zh-CN" dirty="0" smtClean="0">
                <a:sym typeface="Wingdings" pitchFamily="2" charset="2"/>
              </a:rPr>
              <a:t>Punched cards, Switches, etc. (before)</a:t>
            </a:r>
          </a:p>
          <a:p>
            <a:pPr lvl="1">
              <a:defRPr/>
            </a:pPr>
            <a:r>
              <a:rPr lang="en-US" altLang="zh-CN" dirty="0" smtClean="0">
                <a:sym typeface="Wingdings" pitchFamily="2" charset="2"/>
              </a:rPr>
              <a:t>Character terminal + Keyboard (1960s)</a:t>
            </a:r>
          </a:p>
          <a:p>
            <a:pPr lvl="1">
              <a:defRPr/>
            </a:pPr>
            <a:r>
              <a:rPr lang="en-US" altLang="zh-CN" dirty="0" smtClean="0">
                <a:sym typeface="Wingdings" pitchFamily="2" charset="2"/>
              </a:rPr>
              <a:t>Raster display + </a:t>
            </a:r>
            <a:r>
              <a:rPr lang="en-US" altLang="zh-CN" b="1" dirty="0" smtClean="0">
                <a:sym typeface="Wingdings" pitchFamily="2" charset="2"/>
              </a:rPr>
              <a:t>WIMP</a:t>
            </a:r>
            <a:r>
              <a:rPr lang="en-US" altLang="zh-CN" dirty="0" smtClean="0">
                <a:sym typeface="Wingdings" pitchFamily="2" charset="2"/>
              </a:rPr>
              <a:t> (1980s)</a:t>
            </a:r>
          </a:p>
          <a:p>
            <a:pPr lvl="2">
              <a:defRPr/>
            </a:pPr>
            <a:r>
              <a:rPr lang="en-US" altLang="zh-CN" b="1" u="sng" dirty="0" smtClean="0">
                <a:sym typeface="Wingdings" pitchFamily="2" charset="2"/>
              </a:rPr>
              <a:t>W</a:t>
            </a:r>
            <a:r>
              <a:rPr lang="en-US" altLang="zh-CN" dirty="0" smtClean="0">
                <a:sym typeface="Wingdings" pitchFamily="2" charset="2"/>
              </a:rPr>
              <a:t>indow, </a:t>
            </a:r>
            <a:r>
              <a:rPr lang="en-US" altLang="zh-CN" b="1" u="sng" dirty="0">
                <a:sym typeface="Wingdings" pitchFamily="2" charset="2"/>
              </a:rPr>
              <a:t>I</a:t>
            </a:r>
            <a:r>
              <a:rPr lang="en-US" altLang="zh-CN" dirty="0" smtClean="0">
                <a:sym typeface="Wingdings" pitchFamily="2" charset="2"/>
              </a:rPr>
              <a:t>con, </a:t>
            </a:r>
            <a:r>
              <a:rPr lang="en-US" altLang="zh-CN" b="1" u="sng" dirty="0">
                <a:sym typeface="Wingdings" pitchFamily="2" charset="2"/>
              </a:rPr>
              <a:t>M</a:t>
            </a:r>
            <a:r>
              <a:rPr lang="en-US" altLang="zh-CN" dirty="0" smtClean="0">
                <a:sym typeface="Wingdings" pitchFamily="2" charset="2"/>
              </a:rPr>
              <a:t>enu, </a:t>
            </a:r>
            <a:r>
              <a:rPr lang="en-US" altLang="zh-CN" b="1" u="sng" dirty="0">
                <a:sym typeface="Wingdings" pitchFamily="2" charset="2"/>
              </a:rPr>
              <a:t>P</a:t>
            </a:r>
            <a:r>
              <a:rPr lang="en-US" altLang="zh-CN" dirty="0" smtClean="0">
                <a:sym typeface="Wingdings" pitchFamily="2" charset="2"/>
              </a:rPr>
              <a:t>ointing devices</a:t>
            </a:r>
          </a:p>
          <a:p>
            <a:pPr lvl="1">
              <a:defRPr/>
            </a:pPr>
            <a:r>
              <a:rPr lang="en-US" altLang="zh-CN" dirty="0" smtClean="0">
                <a:sym typeface="Wingdings" pitchFamily="2" charset="2"/>
              </a:rPr>
              <a:t>Virtual Reality (future): 3D, Multimedia, etc.</a:t>
            </a:r>
          </a:p>
          <a:p>
            <a:pPr>
              <a:defRPr/>
            </a:pPr>
            <a:r>
              <a:rPr lang="en-US" altLang="zh-CN" dirty="0" smtClean="0">
                <a:sym typeface="Wingdings" pitchFamily="2" charset="2"/>
              </a:rPr>
              <a:t>Mechanism of GUI devices</a:t>
            </a:r>
          </a:p>
          <a:p>
            <a:pPr>
              <a:defRPr/>
            </a:pPr>
            <a:r>
              <a:rPr lang="en-US" altLang="zh-CN" dirty="0" smtClean="0">
                <a:sym typeface="Wingdings" pitchFamily="2" charset="2"/>
              </a:rPr>
              <a:t>Support from OS</a:t>
            </a:r>
          </a:p>
          <a:p>
            <a:pPr>
              <a:defRPr/>
            </a:pPr>
            <a:r>
              <a:rPr lang="en-US" altLang="zh-CN" dirty="0" smtClean="0">
                <a:sym typeface="Wingdings" pitchFamily="2" charset="2"/>
              </a:rPr>
              <a:t>Complements</a:t>
            </a: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3</a:t>
            </a:fld>
            <a:endParaRPr lang="zh-CN" altLang="en-US"/>
          </a:p>
        </p:txBody>
      </p:sp>
    </p:spTree>
    <p:extLst>
      <p:ext uri="{BB962C8B-B14F-4D97-AF65-F5344CB8AC3E}">
        <p14:creationId xmlns:p14="http://schemas.microsoft.com/office/powerpoint/2010/main" val="9780371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30</a:t>
            </a:fld>
            <a:endParaRPr lang="zh-CN" altLang="en-US"/>
          </a:p>
        </p:txBody>
      </p:sp>
      <p:pic>
        <p:nvPicPr>
          <p:cNvPr id="6" name="Picture 5" descr="cis6813x"/>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9958" y="0"/>
            <a:ext cx="5563631"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792620" y="4509120"/>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2254269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Basic Definitions</a:t>
            </a:r>
            <a:endParaRPr lang="zh-CN" altLang="en-US" dirty="0"/>
          </a:p>
        </p:txBody>
      </p:sp>
      <p:sp>
        <p:nvSpPr>
          <p:cNvPr id="3" name="内容占位符 2"/>
          <p:cNvSpPr>
            <a:spLocks noGrp="1"/>
          </p:cNvSpPr>
          <p:nvPr>
            <p:ph idx="1"/>
          </p:nvPr>
        </p:nvSpPr>
        <p:spPr>
          <a:xfrm>
            <a:off x="457200" y="1000108"/>
            <a:ext cx="4474840" cy="5126055"/>
          </a:xfrm>
        </p:spPr>
        <p:txBody>
          <a:bodyPr>
            <a:noAutofit/>
          </a:bodyPr>
          <a:lstStyle/>
          <a:p>
            <a:r>
              <a:rPr lang="en-US" altLang="zh-CN" sz="3600" dirty="0">
                <a:ea typeface="宋体" pitchFamily="2" charset="-122"/>
              </a:rPr>
              <a:t>Raster:  A rectangular array of points or dots.</a:t>
            </a:r>
          </a:p>
          <a:p>
            <a:r>
              <a:rPr lang="en-US" altLang="zh-CN" sz="3600" dirty="0">
                <a:ea typeface="宋体" pitchFamily="2" charset="-122"/>
              </a:rPr>
              <a:t>Pixel (</a:t>
            </a:r>
            <a:r>
              <a:rPr lang="en-US" altLang="zh-CN" sz="3600" dirty="0" err="1">
                <a:ea typeface="宋体" pitchFamily="2" charset="-122"/>
              </a:rPr>
              <a:t>Pel</a:t>
            </a:r>
            <a:r>
              <a:rPr lang="en-US" altLang="zh-CN" sz="3600" dirty="0">
                <a:ea typeface="宋体" pitchFamily="2" charset="-122"/>
              </a:rPr>
              <a:t>): One dot or picture element of the raster</a:t>
            </a:r>
          </a:p>
          <a:p>
            <a:r>
              <a:rPr lang="en-US" altLang="zh-CN" sz="3600" dirty="0">
                <a:ea typeface="宋体" pitchFamily="2" charset="-122"/>
              </a:rPr>
              <a:t>Scan line:  A row of pixels</a:t>
            </a:r>
          </a:p>
          <a:p>
            <a:endParaRPr lang="zh-CN" altLang="en-US" sz="3600"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31</a:t>
            </a:fld>
            <a:endParaRPr lang="zh-CN" altLang="en-US"/>
          </a:p>
        </p:txBody>
      </p:sp>
      <p:pic>
        <p:nvPicPr>
          <p:cNvPr id="7"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8384" y="1340768"/>
            <a:ext cx="3948112" cy="181768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5"/>
          <p:cNvSpPr txBox="1">
            <a:spLocks noChangeArrowheads="1"/>
          </p:cNvSpPr>
          <p:nvPr/>
        </p:nvSpPr>
        <p:spPr bwMode="auto">
          <a:xfrm>
            <a:off x="5088384" y="3428331"/>
            <a:ext cx="3810000" cy="2603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85000"/>
              </a:lnSpc>
            </a:pPr>
            <a:r>
              <a:rPr lang="en-US" altLang="zh-CN" sz="3200" dirty="0">
                <a:ea typeface="宋体" pitchFamily="2" charset="-122"/>
                <a:cs typeface="Tahoma" pitchFamily="34" charset="0"/>
              </a:rPr>
              <a:t>Video raster devices display an image by sequentially drawing out the pixels of the scan lines that form the raster.</a:t>
            </a:r>
          </a:p>
        </p:txBody>
      </p:sp>
      <p:sp>
        <p:nvSpPr>
          <p:cNvPr id="9" name="Rectangle 6"/>
          <p:cNvSpPr>
            <a:spLocks noChangeArrowheads="1"/>
          </p:cNvSpPr>
          <p:nvPr/>
        </p:nvSpPr>
        <p:spPr bwMode="auto">
          <a:xfrm>
            <a:off x="5159821" y="1772568"/>
            <a:ext cx="3797300" cy="762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7"/>
          <p:cNvSpPr>
            <a:spLocks noChangeArrowheads="1"/>
          </p:cNvSpPr>
          <p:nvPr/>
        </p:nvSpPr>
        <p:spPr bwMode="auto">
          <a:xfrm>
            <a:off x="5807521" y="2564731"/>
            <a:ext cx="117475" cy="10795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矩形 10"/>
          <p:cNvSpPr/>
          <p:nvPr/>
        </p:nvSpPr>
        <p:spPr>
          <a:xfrm>
            <a:off x="2792620" y="6145559"/>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1891842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Arial" pitchFamily="34" charset="0"/>
                <a:ea typeface="宋体" pitchFamily="2" charset="-122"/>
                <a:cs typeface="Arial" pitchFamily="34" charset="0"/>
              </a:rPr>
              <a:t>Refresh Rates and Bandwidth</a:t>
            </a:r>
            <a:endParaRPr lang="zh-CN" altLang="en-US" dirty="0"/>
          </a:p>
        </p:txBody>
      </p:sp>
      <p:sp>
        <p:nvSpPr>
          <p:cNvPr id="3" name="内容占位符 2"/>
          <p:cNvSpPr>
            <a:spLocks noGrp="1"/>
          </p:cNvSpPr>
          <p:nvPr>
            <p:ph idx="1"/>
          </p:nvPr>
        </p:nvSpPr>
        <p:spPr/>
        <p:txBody>
          <a:bodyPr/>
          <a:lstStyle/>
          <a:p>
            <a:r>
              <a:rPr lang="en-US" altLang="zh-CN" dirty="0">
                <a:ea typeface="宋体" pitchFamily="2" charset="-122"/>
              </a:rPr>
              <a:t>Frames per second (FPS)</a:t>
            </a:r>
          </a:p>
          <a:p>
            <a:r>
              <a:rPr lang="en-US" altLang="zh-CN" dirty="0">
                <a:ea typeface="宋体" pitchFamily="2" charset="-122"/>
              </a:rPr>
              <a:t>TV (interlaced) 30 FPS x 1/4 = 8 MB/s</a:t>
            </a:r>
            <a:endParaRPr lang="th-TH" altLang="zh-CN" dirty="0"/>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32</a:t>
            </a:fld>
            <a:endParaRPr lang="zh-CN" altLang="en-US"/>
          </a:p>
        </p:txBody>
      </p:sp>
      <p:pic>
        <p:nvPicPr>
          <p:cNvPr id="6" name="Picture 7" descr="f11xx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060848"/>
            <a:ext cx="6768752" cy="475292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792620" y="6597352"/>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477688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33</a:t>
            </a:fld>
            <a:endParaRPr lang="zh-CN" altLang="en-US"/>
          </a:p>
        </p:txBody>
      </p:sp>
      <p:pic>
        <p:nvPicPr>
          <p:cNvPr id="6" name="Picture 5" descr="interlaced-sca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84174" y="0"/>
            <a:ext cx="657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12070050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8229600" cy="654032"/>
          </a:xfrm>
        </p:spPr>
        <p:txBody>
          <a:bodyPr>
            <a:normAutofit fontScale="90000"/>
          </a:bodyPr>
          <a:lstStyle/>
          <a:p>
            <a:r>
              <a:rPr lang="en-US" altLang="zh-CN" dirty="0" smtClean="0"/>
              <a:t>Then, new architecture for GUI</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34</a:t>
            </a:fld>
            <a:endParaRPr lang="zh-CN" alt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5307"/>
            <a:ext cx="9144000" cy="5952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3875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Frame Buffer</a:t>
            </a:r>
            <a:endParaRPr lang="zh-CN" altLang="en-US" dirty="0"/>
          </a:p>
        </p:txBody>
      </p:sp>
      <p:sp>
        <p:nvSpPr>
          <p:cNvPr id="3" name="内容占位符 2"/>
          <p:cNvSpPr>
            <a:spLocks noGrp="1"/>
          </p:cNvSpPr>
          <p:nvPr>
            <p:ph idx="1"/>
          </p:nvPr>
        </p:nvSpPr>
        <p:spPr>
          <a:xfrm>
            <a:off x="179512" y="908720"/>
            <a:ext cx="5040560" cy="5126055"/>
          </a:xfrm>
        </p:spPr>
        <p:txBody>
          <a:bodyPr>
            <a:noAutofit/>
          </a:bodyPr>
          <a:lstStyle/>
          <a:p>
            <a:pPr>
              <a:lnSpc>
                <a:spcPct val="90000"/>
              </a:lnSpc>
            </a:pPr>
            <a:r>
              <a:rPr lang="en-US" altLang="zh-CN" dirty="0">
                <a:ea typeface="宋体" pitchFamily="2" charset="-122"/>
              </a:rPr>
              <a:t>A frame buffer is characterized by size, x, y, and pixel depth.</a:t>
            </a:r>
          </a:p>
          <a:p>
            <a:pPr>
              <a:lnSpc>
                <a:spcPct val="90000"/>
              </a:lnSpc>
            </a:pPr>
            <a:r>
              <a:rPr lang="en-US" altLang="zh-CN" dirty="0">
                <a:ea typeface="宋体" pitchFamily="2" charset="-122"/>
              </a:rPr>
              <a:t>the </a:t>
            </a:r>
            <a:r>
              <a:rPr lang="en-US" altLang="zh-CN" b="1" dirty="0">
                <a:ea typeface="宋体" pitchFamily="2" charset="-122"/>
              </a:rPr>
              <a:t>resolution</a:t>
            </a:r>
            <a:r>
              <a:rPr lang="en-US" altLang="zh-CN" dirty="0">
                <a:ea typeface="宋体" pitchFamily="2" charset="-122"/>
              </a:rPr>
              <a:t> of a frame buffer is the number of pixels in the display. e.g. 1024x1024 pixels.</a:t>
            </a:r>
          </a:p>
          <a:p>
            <a:pPr>
              <a:lnSpc>
                <a:spcPct val="90000"/>
              </a:lnSpc>
            </a:pPr>
            <a:r>
              <a:rPr lang="en-US" altLang="zh-CN" dirty="0">
                <a:ea typeface="宋体" pitchFamily="2" charset="-122"/>
              </a:rPr>
              <a:t>Bit Planes or Bit Depth is the number of bits corresponding to each pixel. This determines the </a:t>
            </a:r>
            <a:r>
              <a:rPr lang="en-US" altLang="zh-CN" b="1" dirty="0">
                <a:ea typeface="宋体" pitchFamily="2" charset="-122"/>
              </a:rPr>
              <a:t>color resolution</a:t>
            </a:r>
            <a:r>
              <a:rPr lang="en-US" altLang="zh-CN" dirty="0">
                <a:ea typeface="宋体" pitchFamily="2" charset="-122"/>
              </a:rPr>
              <a:t> of the buffer.</a:t>
            </a:r>
          </a:p>
          <a:p>
            <a:pPr>
              <a:lnSpc>
                <a:spcPct val="90000"/>
              </a:lnSpc>
              <a:buFont typeface="Wingdings" pitchFamily="2" charset="2"/>
              <a:buChar char="o"/>
            </a:pPr>
            <a:endParaRPr lang="th-TH" altLang="zh-CN" dirty="0"/>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35</a:t>
            </a:fld>
            <a:endParaRPr lang="zh-CN" altLang="en-US"/>
          </a:p>
        </p:txBody>
      </p:sp>
      <p:pic>
        <p:nvPicPr>
          <p:cNvPr id="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525" y="692696"/>
            <a:ext cx="2476500"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
          <p:cNvSpPr>
            <a:spLocks noChangeArrowheads="1"/>
          </p:cNvSpPr>
          <p:nvPr/>
        </p:nvSpPr>
        <p:spPr bwMode="auto">
          <a:xfrm>
            <a:off x="5240462" y="3325048"/>
            <a:ext cx="401205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err="1">
                <a:latin typeface="Arial" pitchFamily="34" charset="0"/>
                <a:ea typeface="宋体" pitchFamily="2" charset="-122"/>
              </a:rPr>
              <a:t>Bilevel</a:t>
            </a:r>
            <a:r>
              <a:rPr lang="en-US" altLang="zh-CN" sz="2400" dirty="0">
                <a:latin typeface="Arial" pitchFamily="34" charset="0"/>
                <a:ea typeface="宋体" pitchFamily="2" charset="-122"/>
              </a:rPr>
              <a:t> or </a:t>
            </a:r>
            <a:r>
              <a:rPr lang="en-US" altLang="zh-CN" sz="2400" b="1" dirty="0">
                <a:latin typeface="Arial" pitchFamily="34" charset="0"/>
                <a:ea typeface="宋体" pitchFamily="2" charset="-122"/>
              </a:rPr>
              <a:t>monochrome</a:t>
            </a:r>
            <a:r>
              <a:rPr lang="en-US" altLang="zh-CN" sz="2400" dirty="0">
                <a:latin typeface="Arial" pitchFamily="34" charset="0"/>
                <a:ea typeface="宋体" pitchFamily="2" charset="-122"/>
              </a:rPr>
              <a:t> displays have 1 bit/pixel </a:t>
            </a:r>
          </a:p>
          <a:p>
            <a:endParaRPr lang="en-US" altLang="zh-CN" sz="2400" dirty="0">
              <a:latin typeface="Arial" pitchFamily="34" charset="0"/>
              <a:ea typeface="宋体" pitchFamily="2" charset="-122"/>
            </a:endParaRPr>
          </a:p>
          <a:p>
            <a:r>
              <a:rPr lang="en-US" altLang="zh-CN" sz="2400" dirty="0">
                <a:latin typeface="Arial" pitchFamily="34" charset="0"/>
                <a:ea typeface="宋体" pitchFamily="2" charset="-122"/>
              </a:rPr>
              <a:t>8bits/pixel -&gt;</a:t>
            </a:r>
            <a:r>
              <a:rPr lang="en-US" altLang="zh-CN" sz="2400" dirty="0">
                <a:latin typeface="Times New Roman"/>
                <a:ea typeface="宋体" pitchFamily="2" charset="-122"/>
              </a:rPr>
              <a:t> </a:t>
            </a:r>
            <a:r>
              <a:rPr lang="en-US" altLang="zh-CN" sz="2400" dirty="0">
                <a:latin typeface="Arial" pitchFamily="34" charset="0"/>
                <a:ea typeface="宋体" pitchFamily="2" charset="-122"/>
              </a:rPr>
              <a:t>256 simultaneous colors</a:t>
            </a:r>
            <a:br>
              <a:rPr lang="en-US" altLang="zh-CN" sz="2400" dirty="0">
                <a:latin typeface="Arial" pitchFamily="34" charset="0"/>
                <a:ea typeface="宋体" pitchFamily="2" charset="-122"/>
              </a:rPr>
            </a:br>
            <a:endParaRPr lang="en-US" altLang="zh-CN" sz="2400" dirty="0">
              <a:latin typeface="Arial" pitchFamily="34" charset="0"/>
              <a:ea typeface="宋体" pitchFamily="2" charset="-122"/>
            </a:endParaRPr>
          </a:p>
          <a:p>
            <a:r>
              <a:rPr lang="en-US" altLang="zh-CN" sz="2400" dirty="0">
                <a:latin typeface="Arial" pitchFamily="34" charset="0"/>
                <a:ea typeface="宋体" pitchFamily="2" charset="-122"/>
              </a:rPr>
              <a:t>24bits/pixel -&gt;</a:t>
            </a:r>
            <a:r>
              <a:rPr lang="en-US" altLang="zh-CN" sz="2400" dirty="0">
                <a:latin typeface="Times New Roman"/>
                <a:ea typeface="宋体" pitchFamily="2" charset="-122"/>
              </a:rPr>
              <a:t> </a:t>
            </a:r>
            <a:r>
              <a:rPr lang="en-US" altLang="zh-CN" sz="2400" dirty="0">
                <a:latin typeface="Arial" pitchFamily="34" charset="0"/>
                <a:ea typeface="宋体" pitchFamily="2" charset="-122"/>
              </a:rPr>
              <a:t>16 million simultaneous colors</a:t>
            </a:r>
          </a:p>
          <a:p>
            <a:pPr eaLnBrk="0" hangingPunct="0"/>
            <a:endParaRPr lang="en-US" altLang="zh-CN" sz="2400" dirty="0">
              <a:latin typeface="Arial" pitchFamily="34" charset="0"/>
              <a:ea typeface="宋体" pitchFamily="2" charset="-122"/>
            </a:endParaRPr>
          </a:p>
        </p:txBody>
      </p:sp>
      <p:sp>
        <p:nvSpPr>
          <p:cNvPr id="8" name="矩形 7"/>
          <p:cNvSpPr/>
          <p:nvPr/>
        </p:nvSpPr>
        <p:spPr>
          <a:xfrm>
            <a:off x="2792620" y="6289575"/>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18219736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th-TH" altLang="zh-CN" dirty="0"/>
              <a:t>Video Controller</a:t>
            </a:r>
            <a:endParaRPr lang="zh-CN" altLang="en-US" dirty="0"/>
          </a:p>
        </p:txBody>
      </p:sp>
      <p:sp>
        <p:nvSpPr>
          <p:cNvPr id="3" name="内容占位符 2"/>
          <p:cNvSpPr>
            <a:spLocks noGrp="1"/>
          </p:cNvSpPr>
          <p:nvPr>
            <p:ph idx="1"/>
          </p:nvPr>
        </p:nvSpPr>
        <p:spPr>
          <a:xfrm>
            <a:off x="457200" y="3807495"/>
            <a:ext cx="8686800" cy="2318668"/>
          </a:xfrm>
        </p:spPr>
        <p:txBody>
          <a:bodyPr>
            <a:normAutofit fontScale="77500" lnSpcReduction="20000"/>
          </a:bodyPr>
          <a:lstStyle/>
          <a:p>
            <a:r>
              <a:rPr lang="th-TH" altLang="zh-CN" dirty="0">
                <a:latin typeface="Arial" pitchFamily="34" charset="0"/>
                <a:ea typeface="Arial Unicode MS" pitchFamily="34" charset="-122"/>
                <a:cs typeface="Arial Unicode MS" pitchFamily="34" charset="-122"/>
              </a:rPr>
              <a:t>Problems with memory access { 50 ns pixel time (480 x 640 x 60 Hz) is shorter than typical 200 ns RAM cycle time.</a:t>
            </a:r>
          </a:p>
          <a:p>
            <a:r>
              <a:rPr lang="th-TH" altLang="zh-CN" dirty="0">
                <a:latin typeface="Arial" pitchFamily="34" charset="0"/>
                <a:ea typeface="Arial Unicode MS" pitchFamily="34" charset="-122"/>
                <a:cs typeface="Arial Unicode MS" pitchFamily="34" charset="-122"/>
              </a:rPr>
              <a:t>   - Must fetch multiple pixels per access.</a:t>
            </a:r>
          </a:p>
          <a:p>
            <a:r>
              <a:rPr lang="th-TH" altLang="zh-CN" dirty="0">
                <a:latin typeface="Arial" pitchFamily="34" charset="0"/>
                <a:ea typeface="Arial Unicode MS" pitchFamily="34" charset="-122"/>
                <a:cs typeface="Arial Unicode MS" pitchFamily="34" charset="-122"/>
              </a:rPr>
              <a:t>   - Can eat up a lot of memory bandwidth.</a:t>
            </a:r>
          </a:p>
          <a:p>
            <a:r>
              <a:rPr lang="th-TH" altLang="zh-CN" dirty="0">
                <a:latin typeface="Arial" pitchFamily="34" charset="0"/>
                <a:ea typeface="Arial Unicode MS" pitchFamily="34" charset="-122"/>
                <a:cs typeface="Arial Unicode MS" pitchFamily="34" charset="-122"/>
              </a:rPr>
              <a:t>   - Can eat up a lot of main bus bandwidth if so organized.</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36</a:t>
            </a:fld>
            <a:endParaRPr lang="zh-CN" altLang="en-US"/>
          </a:p>
        </p:txBody>
      </p:sp>
      <p:pic>
        <p:nvPicPr>
          <p:cNvPr id="6" name="Picture 3" descr="videocontrol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920" y="908720"/>
            <a:ext cx="6175375" cy="289877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792620" y="6145559"/>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33562816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th-TH" altLang="zh-CN" dirty="0"/>
              <a:t>Simple Raster systems</a:t>
            </a:r>
            <a:endParaRPr lang="zh-CN" altLang="en-US" dirty="0"/>
          </a:p>
        </p:txBody>
      </p:sp>
      <p:sp>
        <p:nvSpPr>
          <p:cNvPr id="3" name="内容占位符 2"/>
          <p:cNvSpPr>
            <a:spLocks noGrp="1"/>
          </p:cNvSpPr>
          <p:nvPr>
            <p:ph idx="1"/>
          </p:nvPr>
        </p:nvSpPr>
        <p:spPr/>
        <p:txBody>
          <a:bodyPr/>
          <a:lstStyle/>
          <a:p>
            <a:pPr>
              <a:lnSpc>
                <a:spcPct val="90000"/>
              </a:lnSpc>
            </a:pPr>
            <a:r>
              <a:rPr lang="th-TH" altLang="zh-CN" dirty="0">
                <a:solidFill>
                  <a:srgbClr val="000000"/>
                </a:solidFill>
              </a:rPr>
              <a:t>No special graphics processing except </a:t>
            </a:r>
            <a:r>
              <a:rPr lang="th-TH" altLang="zh-CN" dirty="0">
                <a:solidFill>
                  <a:srgbClr val="FF0000"/>
                </a:solidFill>
              </a:rPr>
              <a:t>video controller</a:t>
            </a:r>
            <a:r>
              <a:rPr lang="th-TH" altLang="zh-CN" dirty="0">
                <a:solidFill>
                  <a:srgbClr val="000000"/>
                </a:solidFill>
              </a:rPr>
              <a:t>. Two basic frame-buffer mappings.</a:t>
            </a:r>
          </a:p>
          <a:p>
            <a:pPr>
              <a:lnSpc>
                <a:spcPct val="90000"/>
              </a:lnSpc>
            </a:pPr>
            <a:r>
              <a:rPr lang="th-TH" altLang="zh-CN" dirty="0">
                <a:solidFill>
                  <a:srgbClr val="FF0000"/>
                </a:solidFill>
              </a:rPr>
              <a:t>Single ported </a:t>
            </a:r>
            <a:r>
              <a:rPr lang="th-TH" altLang="zh-CN" dirty="0">
                <a:solidFill>
                  <a:srgbClr val="000000"/>
                </a:solidFill>
              </a:rPr>
              <a:t>frame buffer</a:t>
            </a:r>
          </a:p>
          <a:p>
            <a:pPr>
              <a:lnSpc>
                <a:spcPct val="90000"/>
              </a:lnSpc>
            </a:pPr>
            <a:r>
              <a:rPr lang="th-TH" altLang="zh-CN" dirty="0">
                <a:solidFill>
                  <a:srgbClr val="000000"/>
                </a:solidFill>
              </a:rPr>
              <a:t>Passes video information over system bus.</a:t>
            </a:r>
          </a:p>
          <a:p>
            <a:pPr>
              <a:lnSpc>
                <a:spcPct val="90000"/>
              </a:lnSpc>
            </a:pPr>
            <a:r>
              <a:rPr lang="th-TH" altLang="zh-CN" dirty="0">
                <a:solidFill>
                  <a:srgbClr val="000000"/>
                </a:solidFill>
              </a:rPr>
              <a:t>Simple and flexible.</a:t>
            </a:r>
          </a:p>
          <a:p>
            <a:pPr>
              <a:lnSpc>
                <a:spcPct val="90000"/>
              </a:lnSpc>
            </a:pPr>
            <a:r>
              <a:rPr lang="th-TH" altLang="zh-CN" dirty="0">
                <a:solidFill>
                  <a:srgbClr val="000000"/>
                </a:solidFill>
              </a:rPr>
              <a:t>Problems with bus congestion.</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37</a:t>
            </a:fld>
            <a:endParaRPr lang="zh-CN" altLang="en-US"/>
          </a:p>
        </p:txBody>
      </p:sp>
      <p:pic>
        <p:nvPicPr>
          <p:cNvPr id="6" name="Picture 4" descr="simplera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4077072"/>
            <a:ext cx="4114800" cy="291941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792620" y="81696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1754023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457200" y="1000108"/>
            <a:ext cx="4330824" cy="5126055"/>
          </a:xfrm>
        </p:spPr>
        <p:txBody>
          <a:bodyPr>
            <a:noAutofit/>
          </a:bodyPr>
          <a:lstStyle/>
          <a:p>
            <a:pPr>
              <a:lnSpc>
                <a:spcPct val="90000"/>
              </a:lnSpc>
            </a:pPr>
            <a:r>
              <a:rPr lang="th-TH" altLang="zh-CN" sz="3600" dirty="0"/>
              <a:t>Graphics processor has its local memory and manages the frame buffer and specialized graphics programs.</a:t>
            </a:r>
          </a:p>
          <a:p>
            <a:pPr>
              <a:lnSpc>
                <a:spcPct val="90000"/>
              </a:lnSpc>
            </a:pPr>
            <a:r>
              <a:rPr lang="th-TH" altLang="zh-CN" sz="3600" dirty="0" smtClean="0"/>
              <a:t>Typical </a:t>
            </a:r>
            <a:r>
              <a:rPr lang="th-TH" altLang="zh-CN" sz="3600" dirty="0"/>
              <a:t>architecture for "plug in" graphics cards.</a:t>
            </a:r>
          </a:p>
          <a:p>
            <a:endParaRPr lang="zh-CN" altLang="en-US" sz="3600"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38</a:t>
            </a:fld>
            <a:endParaRPr lang="zh-CN" altLang="en-US"/>
          </a:p>
        </p:txBody>
      </p:sp>
      <p:pic>
        <p:nvPicPr>
          <p:cNvPr id="6" name="Picture 4" descr="videoproces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219200"/>
            <a:ext cx="4649787" cy="453707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792620" y="6145559"/>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32097792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GB" altLang="zh-CN" dirty="0">
                <a:cs typeface="Tahoma" pitchFamily="34" charset="0"/>
              </a:rPr>
              <a:t>Example: GeForce 256</a:t>
            </a:r>
            <a:endParaRPr lang="zh-CN" altLang="en-US" dirty="0"/>
          </a:p>
        </p:txBody>
      </p:sp>
      <p:sp>
        <p:nvSpPr>
          <p:cNvPr id="3" name="内容占位符 2"/>
          <p:cNvSpPr>
            <a:spLocks noGrp="1"/>
          </p:cNvSpPr>
          <p:nvPr>
            <p:ph idx="1"/>
          </p:nvPr>
        </p:nvSpPr>
        <p:spPr/>
        <p:txBody>
          <a:bodyPr/>
          <a:lstStyle/>
          <a:p>
            <a:pPr>
              <a:buSzPct val="75000"/>
            </a:pPr>
            <a:r>
              <a:rPr lang="en-GB" altLang="zh-CN" dirty="0">
                <a:latin typeface="Helvetica" pitchFamily="34" charset="0"/>
              </a:rPr>
              <a:t>Released in 1999.</a:t>
            </a:r>
          </a:p>
          <a:p>
            <a:pPr>
              <a:buSzPct val="75000"/>
            </a:pPr>
            <a:r>
              <a:rPr lang="en-GB" altLang="zh-CN" dirty="0">
                <a:latin typeface="Helvetica" pitchFamily="34" charset="0"/>
              </a:rPr>
              <a:t>One chip solution; 2D and 3D support. 2D includes MPEG-2 (DVD) decoder.</a:t>
            </a:r>
          </a:p>
          <a:p>
            <a:pPr>
              <a:buSzPct val="75000"/>
            </a:pPr>
            <a:r>
              <a:rPr lang="en-GB" altLang="zh-CN" dirty="0">
                <a:latin typeface="Helvetica" pitchFamily="34" charset="0"/>
              </a:rPr>
              <a:t>RAM from 32MB-128MB</a:t>
            </a:r>
          </a:p>
          <a:p>
            <a:pPr>
              <a:buSzPct val="75000"/>
            </a:pPr>
            <a:r>
              <a:rPr lang="en-GB" altLang="zh-CN" dirty="0">
                <a:latin typeface="Helvetica" pitchFamily="34" charset="0"/>
              </a:rPr>
              <a:t>GeForce GPU (graphics processing unit) has 23 million transistors ... more than Intel PIII.</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39</a:t>
            </a:fld>
            <a:endParaRPr lang="zh-CN" altLang="en-US"/>
          </a:p>
        </p:txBody>
      </p:sp>
      <p:pic>
        <p:nvPicPr>
          <p:cNvPr id="45058" name="Picture 2" descr="C:\Users\mlinking\Pictures\OS-14-GUI-Geforce-25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4221088"/>
            <a:ext cx="3744416" cy="2664438"/>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http://upload.wikimedia.org/wikipedia/commons/c/c1/KL_NVIDIA_Geforce_25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8104" y="4221088"/>
            <a:ext cx="2635250" cy="26352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792620" y="764704"/>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470900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From </a:t>
            </a:r>
            <a:r>
              <a:rPr lang="en-US" altLang="zh-CN" b="1" dirty="0" err="1" smtClean="0"/>
              <a:t>wikipedia</a:t>
            </a:r>
            <a:endParaRPr lang="zh-CN" altLang="en-US" b="1" dirty="0"/>
          </a:p>
        </p:txBody>
      </p:sp>
      <p:sp>
        <p:nvSpPr>
          <p:cNvPr id="3" name="Content Placeholder 2"/>
          <p:cNvSpPr>
            <a:spLocks noGrp="1"/>
          </p:cNvSpPr>
          <p:nvPr>
            <p:ph idx="1"/>
          </p:nvPr>
        </p:nvSpPr>
        <p:spPr>
          <a:xfrm>
            <a:off x="457200" y="1000108"/>
            <a:ext cx="8686800" cy="5857892"/>
          </a:xfrm>
        </p:spPr>
        <p:txBody>
          <a:bodyPr>
            <a:normAutofit fontScale="77500" lnSpcReduction="20000"/>
          </a:bodyPr>
          <a:lstStyle/>
          <a:p>
            <a:r>
              <a:rPr lang="en-US" altLang="zh-CN" dirty="0"/>
              <a:t>A GUI uses a combination of technologies and devices to provide a platform that the user can interact with, for the tasks of gathering and producing information.</a:t>
            </a:r>
          </a:p>
          <a:p>
            <a:pPr lvl="1"/>
            <a:r>
              <a:rPr lang="en-US" altLang="zh-CN" dirty="0"/>
              <a:t>A series of elements conforming a </a:t>
            </a:r>
            <a:r>
              <a:rPr lang="en-US" altLang="zh-CN" dirty="0">
                <a:hlinkClick r:id="rId3" tooltip="Visual language"/>
              </a:rPr>
              <a:t>visual language</a:t>
            </a:r>
            <a:r>
              <a:rPr lang="en-US" altLang="zh-CN" dirty="0"/>
              <a:t> have evolved to represent information stored in computers. This makes it easier for people with few computer skills to work with and use computer software. </a:t>
            </a:r>
            <a:endParaRPr lang="en-US" altLang="zh-CN" dirty="0" smtClean="0"/>
          </a:p>
          <a:p>
            <a:r>
              <a:rPr lang="en-US" altLang="zh-CN" dirty="0" smtClean="0"/>
              <a:t>The </a:t>
            </a:r>
            <a:r>
              <a:rPr lang="en-US" altLang="zh-CN" dirty="0"/>
              <a:t>most common combination of such elements in GUIs is the </a:t>
            </a:r>
            <a:r>
              <a:rPr lang="en-US" altLang="zh-CN" dirty="0">
                <a:hlinkClick r:id="rId4" tooltip="WIMP (computing)"/>
              </a:rPr>
              <a:t>WIMP</a:t>
            </a:r>
            <a:r>
              <a:rPr lang="en-US" altLang="zh-CN" dirty="0"/>
              <a:t> ("</a:t>
            </a:r>
            <a:r>
              <a:rPr lang="en-US" altLang="zh-CN" b="1" dirty="0"/>
              <a:t>w</a:t>
            </a:r>
            <a:r>
              <a:rPr lang="en-US" altLang="zh-CN" dirty="0"/>
              <a:t>indow, </a:t>
            </a:r>
            <a:r>
              <a:rPr lang="en-US" altLang="zh-CN" b="1" dirty="0"/>
              <a:t>i</a:t>
            </a:r>
            <a:r>
              <a:rPr lang="en-US" altLang="zh-CN" dirty="0"/>
              <a:t>con, </a:t>
            </a:r>
            <a:r>
              <a:rPr lang="en-US" altLang="zh-CN" b="1" dirty="0"/>
              <a:t>m</a:t>
            </a:r>
            <a:r>
              <a:rPr lang="en-US" altLang="zh-CN" dirty="0"/>
              <a:t>enu, </a:t>
            </a:r>
            <a:r>
              <a:rPr lang="en-US" altLang="zh-CN" b="1" dirty="0"/>
              <a:t>p</a:t>
            </a:r>
            <a:r>
              <a:rPr lang="en-US" altLang="zh-CN" dirty="0"/>
              <a:t>ointing device") paradigm, especially in </a:t>
            </a:r>
            <a:r>
              <a:rPr lang="en-US" altLang="zh-CN" dirty="0">
                <a:hlinkClick r:id="rId5" tooltip="Personal computer"/>
              </a:rPr>
              <a:t>personal computers</a:t>
            </a:r>
            <a:r>
              <a:rPr lang="en-US" altLang="zh-CN" dirty="0"/>
              <a:t>.</a:t>
            </a:r>
          </a:p>
          <a:p>
            <a:pPr lvl="1"/>
            <a:r>
              <a:rPr lang="en-US" altLang="zh-CN" dirty="0"/>
              <a:t>The WIMP style of interaction uses a virtual </a:t>
            </a:r>
            <a:r>
              <a:rPr lang="en-US" altLang="zh-CN" dirty="0">
                <a:hlinkClick r:id="rId6" tooltip="Input device"/>
              </a:rPr>
              <a:t>input device</a:t>
            </a:r>
            <a:r>
              <a:rPr lang="en-US" altLang="zh-CN" dirty="0"/>
              <a:t> to control the position of a </a:t>
            </a:r>
            <a:r>
              <a:rPr lang="en-US" altLang="zh-CN" dirty="0">
                <a:hlinkClick r:id="rId7" tooltip="Pointer (computing WIMP)"/>
              </a:rPr>
              <a:t>pointer</a:t>
            </a:r>
            <a:r>
              <a:rPr lang="en-US" altLang="zh-CN" dirty="0"/>
              <a:t> and presents information organized in windows and represented with icons. </a:t>
            </a:r>
            <a:endParaRPr lang="en-US" altLang="zh-CN" dirty="0" smtClean="0"/>
          </a:p>
          <a:p>
            <a:pPr lvl="1"/>
            <a:r>
              <a:rPr lang="en-US" altLang="zh-CN" dirty="0" smtClean="0"/>
              <a:t>Available </a:t>
            </a:r>
            <a:r>
              <a:rPr lang="en-US" altLang="zh-CN" dirty="0"/>
              <a:t>commands are compiled together in menus, and actions are performed making gestures with the pointing device. </a:t>
            </a:r>
            <a:r>
              <a:rPr lang="en-US" altLang="zh-CN" dirty="0" smtClean="0"/>
              <a:t>A</a:t>
            </a:r>
          </a:p>
          <a:p>
            <a:pPr lvl="1"/>
            <a:r>
              <a:rPr lang="en-US" altLang="zh-CN" dirty="0" smtClean="0"/>
              <a:t> </a:t>
            </a:r>
            <a:r>
              <a:rPr lang="en-US" altLang="zh-CN" dirty="0">
                <a:hlinkClick r:id="rId8" tooltip="Window manager"/>
              </a:rPr>
              <a:t>window manager</a:t>
            </a:r>
            <a:r>
              <a:rPr lang="en-US" altLang="zh-CN" dirty="0"/>
              <a:t> facilitates the interactions between windows, applications, and the </a:t>
            </a:r>
            <a:r>
              <a:rPr lang="en-US" altLang="zh-CN" dirty="0">
                <a:hlinkClick r:id="rId9" tooltip="Windowing system"/>
              </a:rPr>
              <a:t>windowing system</a:t>
            </a:r>
            <a:r>
              <a:rPr lang="en-US" altLang="zh-CN" dirty="0"/>
              <a:t>. </a:t>
            </a:r>
            <a:endParaRPr lang="en-US" altLang="zh-CN" dirty="0" smtClean="0"/>
          </a:p>
          <a:p>
            <a:pPr lvl="2"/>
            <a:r>
              <a:rPr lang="en-US" altLang="zh-CN" dirty="0" smtClean="0"/>
              <a:t>The </a:t>
            </a:r>
            <a:r>
              <a:rPr lang="en-US" altLang="zh-CN" dirty="0">
                <a:hlinkClick r:id="rId9" tooltip="Windowing system"/>
              </a:rPr>
              <a:t>windowing system</a:t>
            </a:r>
            <a:r>
              <a:rPr lang="en-US" altLang="zh-CN" dirty="0"/>
              <a:t> handles hardware devices such as pointing devices and graphics hardware, as well as the positioning of the pointer.</a:t>
            </a:r>
          </a:p>
        </p:txBody>
      </p:sp>
      <p:sp>
        <p:nvSpPr>
          <p:cNvPr id="4" name="Footer Placeholder 3"/>
          <p:cNvSpPr>
            <a:spLocks noGrp="1"/>
          </p:cNvSpPr>
          <p:nvPr>
            <p:ph type="ftr" sz="quarter" idx="11"/>
          </p:nvPr>
        </p:nvSpPr>
        <p:spPr/>
        <p:txBody>
          <a:bodyPr/>
          <a:lstStyle/>
          <a:p>
            <a:r>
              <a:rPr lang="en-US" altLang="zh-CN" smtClean="0"/>
              <a:t>Part XII IO System</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a:t>
            </a:fld>
            <a:endParaRPr lang="zh-CN" altLang="en-US"/>
          </a:p>
        </p:txBody>
      </p:sp>
      <p:sp>
        <p:nvSpPr>
          <p:cNvPr id="6" name="矩形 5"/>
          <p:cNvSpPr/>
          <p:nvPr/>
        </p:nvSpPr>
        <p:spPr>
          <a:xfrm>
            <a:off x="3779912" y="548680"/>
            <a:ext cx="3279103" cy="369332"/>
          </a:xfrm>
          <a:prstGeom prst="rect">
            <a:avLst/>
          </a:prstGeom>
        </p:spPr>
        <p:txBody>
          <a:bodyPr wrap="none">
            <a:spAutoFit/>
          </a:bodyPr>
          <a:lstStyle/>
          <a:p>
            <a:r>
              <a:rPr lang="en-US" altLang="zh-CN" dirty="0"/>
              <a:t>http://en.wikipedia.org/wiki/GUI</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rtlCol="0">
            <a:normAutofit/>
          </a:bodyPr>
          <a:lstStyle/>
          <a:p>
            <a:pPr fontAlgn="auto">
              <a:spcAft>
                <a:spcPts val="0"/>
              </a:spcAft>
              <a:defRPr/>
            </a:pPr>
            <a:r>
              <a:rPr lang="en-US" altLang="zh-CN" dirty="0" smtClean="0">
                <a:solidFill>
                  <a:schemeClr val="bg1"/>
                </a:solidFill>
                <a:latin typeface="Happy" pitchFamily="34" charset="0"/>
              </a:rPr>
              <a:t>GOO-</a:t>
            </a:r>
            <a:r>
              <a:rPr lang="en-US" altLang="zh-CN" dirty="0" err="1" smtClean="0">
                <a:solidFill>
                  <a:schemeClr val="bg1"/>
                </a:solidFill>
                <a:latin typeface="Happy" pitchFamily="34" charset="0"/>
              </a:rPr>
              <a:t>ee</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pPr>
              <a:defRPr/>
            </a:pPr>
            <a:r>
              <a:rPr lang="en-US" altLang="zh-CN" smtClean="0"/>
              <a:t>Part XII IO System</a:t>
            </a:r>
            <a:endParaRPr lang="zh-CN" altLang="en-US"/>
          </a:p>
        </p:txBody>
      </p:sp>
      <p:sp>
        <p:nvSpPr>
          <p:cNvPr id="5" name="Content Placeholder 4"/>
          <p:cNvSpPr>
            <a:spLocks noGrp="1"/>
          </p:cNvSpPr>
          <p:nvPr>
            <p:ph idx="1"/>
          </p:nvPr>
        </p:nvSpPr>
        <p:spPr>
          <a:xfrm>
            <a:off x="1285875" y="571500"/>
            <a:ext cx="7858125" cy="5197475"/>
          </a:xfrm>
        </p:spPr>
        <p:txBody>
          <a:bodyPr rtlCol="0" anchor="ctr">
            <a:normAutofit/>
          </a:bodyPr>
          <a:lstStyle/>
          <a:p>
            <a:pPr>
              <a:defRPr/>
            </a:pPr>
            <a:r>
              <a:rPr lang="en-US" altLang="zh-CN" dirty="0" smtClean="0">
                <a:sym typeface="Wingdings" pitchFamily="2" charset="2"/>
              </a:rPr>
              <a:t>GUI and its history</a:t>
            </a:r>
          </a:p>
          <a:p>
            <a:pPr>
              <a:defRPr/>
            </a:pPr>
            <a:r>
              <a:rPr lang="en-US" altLang="zh-CN" dirty="0" smtClean="0">
                <a:sym typeface="Wingdings" pitchFamily="2" charset="2"/>
              </a:rPr>
              <a:t>Mechanism of GUI devices</a:t>
            </a:r>
          </a:p>
          <a:p>
            <a:pPr>
              <a:defRPr/>
            </a:pPr>
            <a:r>
              <a:rPr lang="en-US" altLang="zh-CN" dirty="0" smtClean="0">
                <a:sym typeface="Wingdings" pitchFamily="2" charset="2"/>
              </a:rPr>
              <a:t>Support from OS</a:t>
            </a:r>
          </a:p>
          <a:p>
            <a:pPr lvl="1">
              <a:defRPr/>
            </a:pPr>
            <a:r>
              <a:rPr lang="en-US" altLang="zh-CN" dirty="0">
                <a:sym typeface="Wingdings" pitchFamily="2" charset="2"/>
              </a:rPr>
              <a:t>Based </a:t>
            </a:r>
            <a:r>
              <a:rPr lang="en-US" altLang="zh-CN" dirty="0" smtClean="0">
                <a:sym typeface="Wingdings" pitchFamily="2" charset="2"/>
              </a:rPr>
              <a:t>on Device management</a:t>
            </a:r>
            <a:endParaRPr lang="en-US" altLang="zh-CN" dirty="0">
              <a:sym typeface="Wingdings" pitchFamily="2" charset="2"/>
            </a:endParaRPr>
          </a:p>
          <a:p>
            <a:pPr lvl="1">
              <a:defRPr/>
            </a:pPr>
            <a:r>
              <a:rPr lang="en-US" altLang="zh-CN" dirty="0" smtClean="0">
                <a:sym typeface="Wingdings" pitchFamily="2" charset="2"/>
              </a:rPr>
              <a:t>A special course named “</a:t>
            </a:r>
            <a:r>
              <a:rPr lang="en-US" altLang="zh-CN" b="1" u="sng" dirty="0" smtClean="0">
                <a:solidFill>
                  <a:srgbClr val="FF0000"/>
                </a:solidFill>
                <a:sym typeface="Wingdings" pitchFamily="2" charset="2"/>
              </a:rPr>
              <a:t>C</a:t>
            </a:r>
            <a:r>
              <a:rPr lang="en-US" altLang="zh-CN" dirty="0" smtClean="0">
                <a:sym typeface="Wingdings" pitchFamily="2" charset="2"/>
              </a:rPr>
              <a:t>omputer </a:t>
            </a:r>
            <a:r>
              <a:rPr lang="en-US" altLang="zh-CN" u="sng" dirty="0" smtClean="0">
                <a:solidFill>
                  <a:srgbClr val="FF0000"/>
                </a:solidFill>
                <a:sym typeface="Wingdings" pitchFamily="2" charset="2"/>
              </a:rPr>
              <a:t>G</a:t>
            </a:r>
            <a:r>
              <a:rPr lang="en-US" altLang="zh-CN" dirty="0" smtClean="0">
                <a:sym typeface="Wingdings" pitchFamily="2" charset="2"/>
              </a:rPr>
              <a:t>raphics”</a:t>
            </a:r>
          </a:p>
          <a:p>
            <a:pPr lvl="1">
              <a:defRPr/>
            </a:pPr>
            <a:r>
              <a:rPr lang="en-US" altLang="zh-CN" dirty="0" smtClean="0">
                <a:sym typeface="Wingdings" pitchFamily="2" charset="2"/>
              </a:rPr>
              <a:t>Interactions </a:t>
            </a:r>
            <a:r>
              <a:rPr lang="en-US" altLang="zh-CN" dirty="0">
                <a:sym typeface="Wingdings" pitchFamily="2" charset="2"/>
              </a:rPr>
              <a:t>are based </a:t>
            </a:r>
            <a:r>
              <a:rPr lang="en-US" altLang="zh-CN" dirty="0" smtClean="0">
                <a:sym typeface="Wingdings" pitchFamily="2" charset="2"/>
              </a:rPr>
              <a:t>on event driven programs</a:t>
            </a:r>
          </a:p>
          <a:p>
            <a:pPr>
              <a:defRPr/>
            </a:pPr>
            <a:r>
              <a:rPr lang="en-US" altLang="zh-CN" dirty="0" smtClean="0">
                <a:sym typeface="Wingdings" pitchFamily="2" charset="2"/>
              </a:rPr>
              <a:t>Complements</a:t>
            </a: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40</a:t>
            </a:fld>
            <a:endParaRPr lang="zh-CN" altLang="en-US"/>
          </a:p>
        </p:txBody>
      </p:sp>
    </p:spTree>
    <p:extLst>
      <p:ext uri="{BB962C8B-B14F-4D97-AF65-F5344CB8AC3E}">
        <p14:creationId xmlns:p14="http://schemas.microsoft.com/office/powerpoint/2010/main" val="34510240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41712"/>
            <a:ext cx="8229600" cy="654032"/>
          </a:xfrm>
        </p:spPr>
        <p:txBody>
          <a:bodyPr>
            <a:normAutofit fontScale="90000"/>
          </a:bodyPr>
          <a:lstStyle/>
          <a:p>
            <a:r>
              <a:rPr lang="en-US" altLang="zh-CN" dirty="0"/>
              <a:t>Logic of GUI</a:t>
            </a:r>
            <a:endParaRPr lang="zh-CN" altLang="en-US" dirty="0"/>
          </a:p>
        </p:txBody>
      </p:sp>
      <p:sp>
        <p:nvSpPr>
          <p:cNvPr id="3" name="内容占位符 2"/>
          <p:cNvSpPr>
            <a:spLocks noGrp="1"/>
          </p:cNvSpPr>
          <p:nvPr>
            <p:ph idx="1"/>
          </p:nvPr>
        </p:nvSpPr>
        <p:spPr>
          <a:xfrm>
            <a:off x="457200" y="856092"/>
            <a:ext cx="8686800" cy="2788932"/>
          </a:xfrm>
        </p:spPr>
        <p:txBody>
          <a:bodyPr>
            <a:normAutofit lnSpcReduction="10000"/>
          </a:bodyPr>
          <a:lstStyle/>
          <a:p>
            <a:r>
              <a:rPr lang="en-US" altLang="zh-CN" dirty="0" smtClean="0"/>
              <a:t>With the VC (of course its drivers), GUI could be seen as a region you can draw pictures</a:t>
            </a:r>
          </a:p>
          <a:p>
            <a:pPr lvl="1"/>
            <a:r>
              <a:rPr lang="en-US" altLang="zh-CN" dirty="0" smtClean="0"/>
              <a:t>It first defines a </a:t>
            </a:r>
            <a:r>
              <a:rPr lang="en-US" altLang="zh-CN" b="1" cap="small" dirty="0">
                <a:solidFill>
                  <a:srgbClr val="FF0000"/>
                </a:solidFill>
              </a:rPr>
              <a:t>D</a:t>
            </a:r>
            <a:r>
              <a:rPr lang="en-US" altLang="zh-CN" b="1" cap="small" dirty="0" smtClean="0">
                <a:solidFill>
                  <a:srgbClr val="FF0000"/>
                </a:solidFill>
              </a:rPr>
              <a:t>esktop</a:t>
            </a:r>
            <a:r>
              <a:rPr lang="en-US" altLang="zh-CN" dirty="0" smtClean="0">
                <a:solidFill>
                  <a:srgbClr val="FF0000"/>
                </a:solidFill>
              </a:rPr>
              <a:t> </a:t>
            </a:r>
            <a:r>
              <a:rPr lang="en-US" altLang="zh-CN" dirty="0" smtClean="0"/>
              <a:t>area – the display region, but with coordinate different  </a:t>
            </a:r>
            <a:r>
              <a:rPr lang="en-US" altLang="zh-CN" dirty="0"/>
              <a:t>from Cartesian </a:t>
            </a:r>
            <a:r>
              <a:rPr lang="en-US" altLang="zh-CN" dirty="0" smtClean="0"/>
              <a:t>coordinate</a:t>
            </a:r>
          </a:p>
          <a:p>
            <a:pPr lvl="1"/>
            <a:r>
              <a:rPr lang="en-US" altLang="zh-CN" dirty="0" smtClean="0"/>
              <a:t>Figures are put into VC’s memory, the controller then show them in the display – CRT, LED, …</a:t>
            </a:r>
          </a:p>
          <a:p>
            <a:pPr lvl="1"/>
            <a:endParaRPr lang="zh-CN" altLang="en-US" dirty="0"/>
          </a:p>
        </p:txBody>
      </p:sp>
      <p:cxnSp>
        <p:nvCxnSpPr>
          <p:cNvPr id="7" name="直接箭头连接符 6"/>
          <p:cNvCxnSpPr/>
          <p:nvPr/>
        </p:nvCxnSpPr>
        <p:spPr>
          <a:xfrm>
            <a:off x="2051720" y="3789040"/>
            <a:ext cx="525658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064420" y="3789040"/>
            <a:ext cx="0" cy="266429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2967" y="3453616"/>
            <a:ext cx="617477" cy="369332"/>
          </a:xfrm>
          <a:prstGeom prst="rect">
            <a:avLst/>
          </a:prstGeom>
          <a:noFill/>
        </p:spPr>
        <p:txBody>
          <a:bodyPr wrap="none" rtlCol="0">
            <a:spAutoFit/>
          </a:bodyPr>
          <a:lstStyle/>
          <a:p>
            <a:r>
              <a:rPr lang="en-US" altLang="zh-CN" dirty="0" smtClean="0"/>
              <a:t>(0,0)</a:t>
            </a:r>
            <a:endParaRPr lang="zh-CN" altLang="en-US" dirty="0"/>
          </a:p>
        </p:txBody>
      </p:sp>
      <p:sp>
        <p:nvSpPr>
          <p:cNvPr id="12" name="TextBox 11"/>
          <p:cNvSpPr txBox="1"/>
          <p:nvPr/>
        </p:nvSpPr>
        <p:spPr>
          <a:xfrm>
            <a:off x="6999565" y="6084004"/>
            <a:ext cx="1202573" cy="369332"/>
          </a:xfrm>
          <a:prstGeom prst="rect">
            <a:avLst/>
          </a:prstGeom>
          <a:noFill/>
        </p:spPr>
        <p:txBody>
          <a:bodyPr wrap="none" rtlCol="0">
            <a:spAutoFit/>
          </a:bodyPr>
          <a:lstStyle/>
          <a:p>
            <a:r>
              <a:rPr lang="en-US" altLang="zh-CN" dirty="0" smtClean="0"/>
              <a:t>(1280,800)</a:t>
            </a:r>
            <a:endParaRPr lang="zh-CN" altLang="en-US" dirty="0"/>
          </a:p>
        </p:txBody>
      </p:sp>
    </p:spTree>
    <p:extLst>
      <p:ext uri="{BB962C8B-B14F-4D97-AF65-F5344CB8AC3E}">
        <p14:creationId xmlns:p14="http://schemas.microsoft.com/office/powerpoint/2010/main" val="11589315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Logic of GUI</a:t>
            </a:r>
            <a:endParaRPr lang="zh-CN" altLang="en-US" dirty="0"/>
          </a:p>
        </p:txBody>
      </p:sp>
      <p:sp>
        <p:nvSpPr>
          <p:cNvPr id="3" name="内容占位符 2"/>
          <p:cNvSpPr>
            <a:spLocks noGrp="1"/>
          </p:cNvSpPr>
          <p:nvPr>
            <p:ph idx="1"/>
          </p:nvPr>
        </p:nvSpPr>
        <p:spPr>
          <a:xfrm>
            <a:off x="457200" y="1000109"/>
            <a:ext cx="8686800" cy="2788932"/>
          </a:xfrm>
        </p:spPr>
        <p:txBody>
          <a:bodyPr>
            <a:normAutofit/>
          </a:bodyPr>
          <a:lstStyle/>
          <a:p>
            <a:r>
              <a:rPr lang="en-US" altLang="zh-CN" dirty="0" smtClean="0"/>
              <a:t>Beyond VC, there is another layer to provide </a:t>
            </a:r>
            <a:r>
              <a:rPr lang="en-US" altLang="zh-CN" b="1" u="sng" dirty="0" smtClean="0"/>
              <a:t>G</a:t>
            </a:r>
            <a:r>
              <a:rPr lang="en-US" altLang="zh-CN" dirty="0" smtClean="0"/>
              <a:t>raphic </a:t>
            </a:r>
            <a:r>
              <a:rPr lang="en-US" altLang="zh-CN" b="1" u="sng" dirty="0"/>
              <a:t>O</a:t>
            </a:r>
            <a:r>
              <a:rPr lang="en-US" altLang="zh-CN" dirty="0"/>
              <a:t>utput </a:t>
            </a:r>
            <a:r>
              <a:rPr lang="en-US" altLang="zh-CN" b="1" u="sng" dirty="0"/>
              <a:t>P</a:t>
            </a:r>
            <a:r>
              <a:rPr lang="en-US" altLang="zh-CN" dirty="0"/>
              <a:t>rimitives </a:t>
            </a:r>
            <a:r>
              <a:rPr lang="en-US" altLang="zh-CN" dirty="0" smtClean="0"/>
              <a:t>(line, arc, region, …) defined in some standard </a:t>
            </a:r>
            <a:r>
              <a:rPr lang="en-US" altLang="zh-CN" b="1" dirty="0" smtClean="0"/>
              <a:t>GSS</a:t>
            </a:r>
            <a:r>
              <a:rPr lang="en-US" altLang="zh-CN" dirty="0" smtClean="0"/>
              <a:t> (Graphic Support Software) </a:t>
            </a:r>
          </a:p>
          <a:p>
            <a:pPr lvl="1"/>
            <a:r>
              <a:rPr lang="en-US" altLang="zh-CN" dirty="0"/>
              <a:t>There are many </a:t>
            </a:r>
            <a:r>
              <a:rPr lang="en-US" altLang="zh-CN" dirty="0" smtClean="0"/>
              <a:t>standards – GKS, PHIGS, CGI</a:t>
            </a:r>
          </a:p>
          <a:p>
            <a:pPr lvl="1"/>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42</a:t>
            </a:fld>
            <a:endParaRPr lang="zh-CN" altLang="en-US"/>
          </a:p>
        </p:txBody>
      </p:sp>
      <p:cxnSp>
        <p:nvCxnSpPr>
          <p:cNvPr id="7" name="直接箭头连接符 6"/>
          <p:cNvCxnSpPr/>
          <p:nvPr/>
        </p:nvCxnSpPr>
        <p:spPr>
          <a:xfrm>
            <a:off x="2051720" y="3789040"/>
            <a:ext cx="525658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064420" y="3789040"/>
            <a:ext cx="0" cy="266429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2967" y="3453616"/>
            <a:ext cx="617477" cy="369332"/>
          </a:xfrm>
          <a:prstGeom prst="rect">
            <a:avLst/>
          </a:prstGeom>
          <a:noFill/>
        </p:spPr>
        <p:txBody>
          <a:bodyPr wrap="none" rtlCol="0">
            <a:spAutoFit/>
          </a:bodyPr>
          <a:lstStyle/>
          <a:p>
            <a:r>
              <a:rPr lang="en-US" altLang="zh-CN" dirty="0" smtClean="0"/>
              <a:t>(0,0)</a:t>
            </a:r>
            <a:endParaRPr lang="zh-CN" altLang="en-US" dirty="0"/>
          </a:p>
        </p:txBody>
      </p:sp>
      <p:sp>
        <p:nvSpPr>
          <p:cNvPr id="12" name="TextBox 11"/>
          <p:cNvSpPr txBox="1"/>
          <p:nvPr/>
        </p:nvSpPr>
        <p:spPr>
          <a:xfrm>
            <a:off x="6999565" y="6084004"/>
            <a:ext cx="1202573" cy="369332"/>
          </a:xfrm>
          <a:prstGeom prst="rect">
            <a:avLst/>
          </a:prstGeom>
          <a:noFill/>
        </p:spPr>
        <p:txBody>
          <a:bodyPr wrap="none" rtlCol="0">
            <a:spAutoFit/>
          </a:bodyPr>
          <a:lstStyle/>
          <a:p>
            <a:r>
              <a:rPr lang="en-US" altLang="zh-CN" dirty="0" smtClean="0"/>
              <a:t>(1280,800)</a:t>
            </a:r>
            <a:endParaRPr lang="zh-CN" altLang="en-US" dirty="0"/>
          </a:p>
        </p:txBody>
      </p:sp>
      <p:sp>
        <p:nvSpPr>
          <p:cNvPr id="6" name="矩形 5"/>
          <p:cNvSpPr/>
          <p:nvPr/>
        </p:nvSpPr>
        <p:spPr>
          <a:xfrm>
            <a:off x="5599696" y="2409815"/>
            <a:ext cx="3544304" cy="307777"/>
          </a:xfrm>
          <a:prstGeom prst="rect">
            <a:avLst/>
          </a:prstGeom>
        </p:spPr>
        <p:txBody>
          <a:bodyPr wrap="none">
            <a:spAutoFit/>
          </a:bodyPr>
          <a:lstStyle/>
          <a:p>
            <a:pPr algn="r"/>
            <a:r>
              <a:rPr lang="en-US" altLang="zh-CN" sz="1400" dirty="0"/>
              <a:t>Graphics Kernel System </a:t>
            </a:r>
            <a:r>
              <a:rPr lang="zh-CN" altLang="en-US" sz="1400" dirty="0"/>
              <a:t>计算机图形核心系统</a:t>
            </a:r>
          </a:p>
        </p:txBody>
      </p:sp>
      <p:sp>
        <p:nvSpPr>
          <p:cNvPr id="8" name="矩形 7"/>
          <p:cNvSpPr/>
          <p:nvPr/>
        </p:nvSpPr>
        <p:spPr>
          <a:xfrm>
            <a:off x="2280444" y="2611512"/>
            <a:ext cx="6863556" cy="307777"/>
          </a:xfrm>
          <a:prstGeom prst="rect">
            <a:avLst/>
          </a:prstGeom>
        </p:spPr>
        <p:txBody>
          <a:bodyPr wrap="square">
            <a:spAutoFit/>
          </a:bodyPr>
          <a:lstStyle/>
          <a:p>
            <a:pPr algn="r"/>
            <a:r>
              <a:rPr lang="en-US" altLang="zh-CN" sz="1400" dirty="0"/>
              <a:t>Programmer's Hierarchical Interactive Graphics System,</a:t>
            </a:r>
            <a:r>
              <a:rPr lang="zh-CN" altLang="en-US" sz="1400" dirty="0"/>
              <a:t>程序员层次交互图形系统 </a:t>
            </a:r>
          </a:p>
        </p:txBody>
      </p:sp>
      <p:sp>
        <p:nvSpPr>
          <p:cNvPr id="11" name="矩形 10"/>
          <p:cNvSpPr/>
          <p:nvPr/>
        </p:nvSpPr>
        <p:spPr>
          <a:xfrm>
            <a:off x="5622752" y="2780928"/>
            <a:ext cx="3583160" cy="307777"/>
          </a:xfrm>
          <a:prstGeom prst="rect">
            <a:avLst/>
          </a:prstGeom>
        </p:spPr>
        <p:txBody>
          <a:bodyPr wrap="none">
            <a:spAutoFit/>
          </a:bodyPr>
          <a:lstStyle/>
          <a:p>
            <a:r>
              <a:rPr lang="en-US" altLang="zh-CN" sz="1400" dirty="0"/>
              <a:t>Computer Graphics Interface </a:t>
            </a:r>
            <a:r>
              <a:rPr lang="zh-CN" altLang="en-US" sz="1400" dirty="0"/>
              <a:t>计算机图形接口</a:t>
            </a:r>
          </a:p>
        </p:txBody>
      </p:sp>
      <p:pic>
        <p:nvPicPr>
          <p:cNvPr id="49154" name="Picture 2" descr="http://www.geog.ucsb.edu/~kclarke/G128/images/Chap1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4110600"/>
            <a:ext cx="4752528" cy="198269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39552" y="6557258"/>
            <a:ext cx="4572000" cy="307777"/>
          </a:xfrm>
          <a:prstGeom prst="rect">
            <a:avLst/>
          </a:prstGeom>
        </p:spPr>
        <p:txBody>
          <a:bodyPr>
            <a:spAutoFit/>
          </a:bodyPr>
          <a:lstStyle/>
          <a:p>
            <a:r>
              <a:rPr lang="en-US" altLang="zh-CN" sz="1400" dirty="0">
                <a:solidFill>
                  <a:schemeClr val="bg1">
                    <a:lumMod val="75000"/>
                  </a:schemeClr>
                </a:solidFill>
              </a:rPr>
              <a:t>http://www.geog.ucsb.edu/~kclarke/G128/Lecture12.html</a:t>
            </a:r>
            <a:endParaRPr lang="zh-CN" altLang="en-US" sz="1400" dirty="0">
              <a:solidFill>
                <a:schemeClr val="bg1">
                  <a:lumMod val="75000"/>
                </a:schemeClr>
              </a:solidFill>
            </a:endParaRPr>
          </a:p>
        </p:txBody>
      </p:sp>
      <p:sp>
        <p:nvSpPr>
          <p:cNvPr id="14" name="矩形 13"/>
          <p:cNvSpPr/>
          <p:nvPr/>
        </p:nvSpPr>
        <p:spPr>
          <a:xfrm>
            <a:off x="5599696" y="620688"/>
            <a:ext cx="3500317" cy="369332"/>
          </a:xfrm>
          <a:prstGeom prst="rect">
            <a:avLst/>
          </a:prstGeom>
        </p:spPr>
        <p:txBody>
          <a:bodyPr wrap="none">
            <a:spAutoFit/>
          </a:bodyPr>
          <a:lstStyle/>
          <a:p>
            <a:r>
              <a:rPr lang="en-US" altLang="zh-CN" dirty="0"/>
              <a:t>http://en.wikipedia.org/wiki/PHIGS</a:t>
            </a:r>
            <a:endParaRPr lang="zh-CN" altLang="en-US" dirty="0"/>
          </a:p>
        </p:txBody>
      </p:sp>
    </p:spTree>
    <p:extLst>
      <p:ext uri="{BB962C8B-B14F-4D97-AF65-F5344CB8AC3E}">
        <p14:creationId xmlns:p14="http://schemas.microsoft.com/office/powerpoint/2010/main" val="2459501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Logic of GUI</a:t>
            </a:r>
            <a:endParaRPr lang="zh-CN" altLang="en-US" dirty="0"/>
          </a:p>
        </p:txBody>
      </p:sp>
      <p:sp>
        <p:nvSpPr>
          <p:cNvPr id="3" name="内容占位符 2"/>
          <p:cNvSpPr>
            <a:spLocks noGrp="1"/>
          </p:cNvSpPr>
          <p:nvPr>
            <p:ph idx="1"/>
          </p:nvPr>
        </p:nvSpPr>
        <p:spPr>
          <a:xfrm>
            <a:off x="457200" y="1000109"/>
            <a:ext cx="8686800" cy="2788932"/>
          </a:xfrm>
        </p:spPr>
        <p:txBody>
          <a:bodyPr>
            <a:normAutofit/>
          </a:bodyPr>
          <a:lstStyle/>
          <a:p>
            <a:r>
              <a:rPr lang="en-US" altLang="zh-CN" dirty="0" smtClean="0"/>
              <a:t>Beyond VC, there is another layer to provide </a:t>
            </a:r>
            <a:r>
              <a:rPr lang="en-US" altLang="zh-CN" b="1" u="sng" dirty="0" smtClean="0"/>
              <a:t>G</a:t>
            </a:r>
            <a:r>
              <a:rPr lang="en-US" altLang="zh-CN" dirty="0" smtClean="0"/>
              <a:t>raphic </a:t>
            </a:r>
            <a:r>
              <a:rPr lang="en-US" altLang="zh-CN" b="1" u="sng" dirty="0"/>
              <a:t>O</a:t>
            </a:r>
            <a:r>
              <a:rPr lang="en-US" altLang="zh-CN" dirty="0"/>
              <a:t>utput </a:t>
            </a:r>
            <a:r>
              <a:rPr lang="en-US" altLang="zh-CN" b="1" u="sng" dirty="0"/>
              <a:t>P</a:t>
            </a:r>
            <a:r>
              <a:rPr lang="en-US" altLang="zh-CN" dirty="0"/>
              <a:t>rimitives </a:t>
            </a:r>
            <a:r>
              <a:rPr lang="en-US" altLang="zh-CN" dirty="0" smtClean="0"/>
              <a:t>(line, arc, region, …) defined in some standard </a:t>
            </a:r>
            <a:r>
              <a:rPr lang="en-US" altLang="zh-CN" b="1" dirty="0" smtClean="0"/>
              <a:t>GSS</a:t>
            </a:r>
            <a:r>
              <a:rPr lang="en-US" altLang="zh-CN" dirty="0" smtClean="0"/>
              <a:t> (Graphic Support Software) </a:t>
            </a:r>
          </a:p>
          <a:p>
            <a:pPr lvl="1"/>
            <a:r>
              <a:rPr lang="en-US" altLang="zh-CN" dirty="0"/>
              <a:t>There are many </a:t>
            </a:r>
            <a:r>
              <a:rPr lang="en-US" altLang="zh-CN" dirty="0" smtClean="0"/>
              <a:t>standards – GKS, PHIGS, CGI</a:t>
            </a:r>
          </a:p>
          <a:p>
            <a:pPr lvl="1"/>
            <a:endParaRPr lang="zh-CN" altLang="en-US" dirty="0"/>
          </a:p>
        </p:txBody>
      </p:sp>
      <p:cxnSp>
        <p:nvCxnSpPr>
          <p:cNvPr id="7" name="直接箭头连接符 6"/>
          <p:cNvCxnSpPr/>
          <p:nvPr/>
        </p:nvCxnSpPr>
        <p:spPr>
          <a:xfrm>
            <a:off x="2051720" y="3789040"/>
            <a:ext cx="525658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064420" y="3789040"/>
            <a:ext cx="0" cy="266429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2967" y="3453616"/>
            <a:ext cx="617477" cy="369332"/>
          </a:xfrm>
          <a:prstGeom prst="rect">
            <a:avLst/>
          </a:prstGeom>
          <a:noFill/>
        </p:spPr>
        <p:txBody>
          <a:bodyPr wrap="none" rtlCol="0">
            <a:spAutoFit/>
          </a:bodyPr>
          <a:lstStyle/>
          <a:p>
            <a:r>
              <a:rPr lang="en-US" altLang="zh-CN" dirty="0" smtClean="0"/>
              <a:t>(0,0)</a:t>
            </a:r>
            <a:endParaRPr lang="zh-CN" altLang="en-US" dirty="0"/>
          </a:p>
        </p:txBody>
      </p:sp>
      <p:sp>
        <p:nvSpPr>
          <p:cNvPr id="12" name="TextBox 11"/>
          <p:cNvSpPr txBox="1"/>
          <p:nvPr/>
        </p:nvSpPr>
        <p:spPr>
          <a:xfrm>
            <a:off x="6999565" y="6084004"/>
            <a:ext cx="1202573" cy="369332"/>
          </a:xfrm>
          <a:prstGeom prst="rect">
            <a:avLst/>
          </a:prstGeom>
          <a:noFill/>
        </p:spPr>
        <p:txBody>
          <a:bodyPr wrap="none" rtlCol="0">
            <a:spAutoFit/>
          </a:bodyPr>
          <a:lstStyle/>
          <a:p>
            <a:r>
              <a:rPr lang="en-US" altLang="zh-CN" dirty="0" smtClean="0"/>
              <a:t>(1280,800)</a:t>
            </a:r>
            <a:endParaRPr lang="zh-CN" altLang="en-US" dirty="0"/>
          </a:p>
        </p:txBody>
      </p:sp>
      <p:sp>
        <p:nvSpPr>
          <p:cNvPr id="6" name="矩形 5"/>
          <p:cNvSpPr/>
          <p:nvPr/>
        </p:nvSpPr>
        <p:spPr>
          <a:xfrm>
            <a:off x="5599696" y="2409815"/>
            <a:ext cx="3544304" cy="307777"/>
          </a:xfrm>
          <a:prstGeom prst="rect">
            <a:avLst/>
          </a:prstGeom>
        </p:spPr>
        <p:txBody>
          <a:bodyPr wrap="none">
            <a:spAutoFit/>
          </a:bodyPr>
          <a:lstStyle/>
          <a:p>
            <a:pPr algn="r"/>
            <a:r>
              <a:rPr lang="en-US" altLang="zh-CN" sz="1400" dirty="0"/>
              <a:t>Graphics Kernel System </a:t>
            </a:r>
            <a:r>
              <a:rPr lang="zh-CN" altLang="en-US" sz="1400" dirty="0"/>
              <a:t>计算机图形核心系统</a:t>
            </a:r>
          </a:p>
        </p:txBody>
      </p:sp>
      <p:sp>
        <p:nvSpPr>
          <p:cNvPr id="8" name="矩形 7"/>
          <p:cNvSpPr/>
          <p:nvPr/>
        </p:nvSpPr>
        <p:spPr>
          <a:xfrm>
            <a:off x="2280444" y="2611512"/>
            <a:ext cx="6863556" cy="307777"/>
          </a:xfrm>
          <a:prstGeom prst="rect">
            <a:avLst/>
          </a:prstGeom>
        </p:spPr>
        <p:txBody>
          <a:bodyPr wrap="square">
            <a:spAutoFit/>
          </a:bodyPr>
          <a:lstStyle/>
          <a:p>
            <a:pPr algn="r"/>
            <a:r>
              <a:rPr lang="en-US" altLang="zh-CN" sz="1400" dirty="0"/>
              <a:t>Programmer's Hierarchical Interactive Graphics System,</a:t>
            </a:r>
            <a:r>
              <a:rPr lang="zh-CN" altLang="en-US" sz="1400" dirty="0"/>
              <a:t>程序员层次交互图形系统 </a:t>
            </a:r>
          </a:p>
        </p:txBody>
      </p:sp>
      <p:sp>
        <p:nvSpPr>
          <p:cNvPr id="11" name="矩形 10"/>
          <p:cNvSpPr/>
          <p:nvPr/>
        </p:nvSpPr>
        <p:spPr>
          <a:xfrm>
            <a:off x="5622752" y="2780928"/>
            <a:ext cx="3583160" cy="307777"/>
          </a:xfrm>
          <a:prstGeom prst="rect">
            <a:avLst/>
          </a:prstGeom>
        </p:spPr>
        <p:txBody>
          <a:bodyPr wrap="none">
            <a:spAutoFit/>
          </a:bodyPr>
          <a:lstStyle/>
          <a:p>
            <a:r>
              <a:rPr lang="en-US" altLang="zh-CN" sz="1400" dirty="0"/>
              <a:t>Computer Graphics Interface </a:t>
            </a:r>
            <a:r>
              <a:rPr lang="zh-CN" altLang="en-US" sz="1400" dirty="0"/>
              <a:t>计算机图形接口</a:t>
            </a:r>
          </a:p>
        </p:txBody>
      </p:sp>
      <p:sp>
        <p:nvSpPr>
          <p:cNvPr id="13" name="矩形 12"/>
          <p:cNvSpPr/>
          <p:nvPr/>
        </p:nvSpPr>
        <p:spPr>
          <a:xfrm>
            <a:off x="539552" y="6557258"/>
            <a:ext cx="4572000" cy="307777"/>
          </a:xfrm>
          <a:prstGeom prst="rect">
            <a:avLst/>
          </a:prstGeom>
        </p:spPr>
        <p:txBody>
          <a:bodyPr>
            <a:spAutoFit/>
          </a:bodyPr>
          <a:lstStyle/>
          <a:p>
            <a:r>
              <a:rPr lang="en-US" altLang="zh-CN" sz="1400" dirty="0">
                <a:solidFill>
                  <a:schemeClr val="bg1">
                    <a:lumMod val="75000"/>
                  </a:schemeClr>
                </a:solidFill>
              </a:rPr>
              <a:t>http://www.geog.ucsb.edu/~kclarke/G128/Lecture12.html</a:t>
            </a:r>
            <a:endParaRPr lang="zh-CN" altLang="en-US" sz="1400" dirty="0">
              <a:solidFill>
                <a:schemeClr val="bg1">
                  <a:lumMod val="75000"/>
                </a:schemeClr>
              </a:solidFill>
            </a:endParaRPr>
          </a:p>
        </p:txBody>
      </p:sp>
      <p:sp>
        <p:nvSpPr>
          <p:cNvPr id="14" name="矩形 13"/>
          <p:cNvSpPr/>
          <p:nvPr/>
        </p:nvSpPr>
        <p:spPr>
          <a:xfrm>
            <a:off x="5599696" y="620688"/>
            <a:ext cx="3500317" cy="369332"/>
          </a:xfrm>
          <a:prstGeom prst="rect">
            <a:avLst/>
          </a:prstGeom>
        </p:spPr>
        <p:txBody>
          <a:bodyPr wrap="none">
            <a:spAutoFit/>
          </a:bodyPr>
          <a:lstStyle/>
          <a:p>
            <a:r>
              <a:rPr lang="en-US" altLang="zh-CN" dirty="0"/>
              <a:t>http://en.wikipedia.org/wiki/PHIGS</a:t>
            </a:r>
            <a:endParaRPr lang="zh-CN" altLang="en-US" dirty="0"/>
          </a:p>
        </p:txBody>
      </p:sp>
      <p:pic>
        <p:nvPicPr>
          <p:cNvPr id="16" name="Picture 4" descr="Doom_ingame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329" y="4005064"/>
            <a:ext cx="3048000" cy="1905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4" descr="Widget-Examp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4191329"/>
            <a:ext cx="1586625" cy="2077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10474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Logic of GUI</a:t>
            </a:r>
            <a:endParaRPr lang="zh-CN" altLang="en-US" dirty="0"/>
          </a:p>
        </p:txBody>
      </p:sp>
      <p:sp>
        <p:nvSpPr>
          <p:cNvPr id="3" name="内容占位符 2"/>
          <p:cNvSpPr>
            <a:spLocks noGrp="1"/>
          </p:cNvSpPr>
          <p:nvPr>
            <p:ph idx="1"/>
          </p:nvPr>
        </p:nvSpPr>
        <p:spPr>
          <a:xfrm>
            <a:off x="457200" y="1000109"/>
            <a:ext cx="8686800" cy="2788932"/>
          </a:xfrm>
        </p:spPr>
        <p:txBody>
          <a:bodyPr>
            <a:normAutofit/>
          </a:bodyPr>
          <a:lstStyle/>
          <a:p>
            <a:r>
              <a:rPr lang="en-US" altLang="zh-CN" dirty="0" smtClean="0"/>
              <a:t>Beyond VC, there is another layer to provide </a:t>
            </a:r>
            <a:r>
              <a:rPr lang="en-US" altLang="zh-CN" b="1" u="sng" dirty="0" smtClean="0"/>
              <a:t>G</a:t>
            </a:r>
            <a:r>
              <a:rPr lang="en-US" altLang="zh-CN" dirty="0" smtClean="0"/>
              <a:t>raphic </a:t>
            </a:r>
            <a:r>
              <a:rPr lang="en-US" altLang="zh-CN" b="1" u="sng" dirty="0"/>
              <a:t>O</a:t>
            </a:r>
            <a:r>
              <a:rPr lang="en-US" altLang="zh-CN" dirty="0"/>
              <a:t>utput </a:t>
            </a:r>
            <a:r>
              <a:rPr lang="en-US" altLang="zh-CN" b="1" u="sng" dirty="0"/>
              <a:t>P</a:t>
            </a:r>
            <a:r>
              <a:rPr lang="en-US" altLang="zh-CN" dirty="0"/>
              <a:t>rimitives </a:t>
            </a:r>
            <a:r>
              <a:rPr lang="en-US" altLang="zh-CN" dirty="0" smtClean="0"/>
              <a:t>(line, arc, region, …) defined in some standard </a:t>
            </a:r>
            <a:r>
              <a:rPr lang="en-US" altLang="zh-CN" b="1" dirty="0" smtClean="0"/>
              <a:t>GSS</a:t>
            </a:r>
            <a:r>
              <a:rPr lang="en-US" altLang="zh-CN" dirty="0" smtClean="0"/>
              <a:t> (Graphic Support Software) </a:t>
            </a:r>
          </a:p>
          <a:p>
            <a:pPr lvl="1"/>
            <a:r>
              <a:rPr lang="en-US" altLang="zh-CN" dirty="0"/>
              <a:t>There are many </a:t>
            </a:r>
            <a:r>
              <a:rPr lang="en-US" altLang="zh-CN" dirty="0" smtClean="0"/>
              <a:t>standards – GKS, PHIGS, CGI</a:t>
            </a:r>
          </a:p>
          <a:p>
            <a:pPr lvl="1"/>
            <a:endParaRPr lang="zh-CN" altLang="en-US" dirty="0"/>
          </a:p>
        </p:txBody>
      </p:sp>
      <p:cxnSp>
        <p:nvCxnSpPr>
          <p:cNvPr id="7" name="直接箭头连接符 6"/>
          <p:cNvCxnSpPr/>
          <p:nvPr/>
        </p:nvCxnSpPr>
        <p:spPr>
          <a:xfrm>
            <a:off x="2051720" y="3789040"/>
            <a:ext cx="525658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064420" y="3789040"/>
            <a:ext cx="0" cy="266429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2967" y="3453616"/>
            <a:ext cx="617477" cy="369332"/>
          </a:xfrm>
          <a:prstGeom prst="rect">
            <a:avLst/>
          </a:prstGeom>
          <a:noFill/>
        </p:spPr>
        <p:txBody>
          <a:bodyPr wrap="none" rtlCol="0">
            <a:spAutoFit/>
          </a:bodyPr>
          <a:lstStyle/>
          <a:p>
            <a:r>
              <a:rPr lang="en-US" altLang="zh-CN" dirty="0" smtClean="0"/>
              <a:t>(0,0)</a:t>
            </a:r>
            <a:endParaRPr lang="zh-CN" altLang="en-US" dirty="0"/>
          </a:p>
        </p:txBody>
      </p:sp>
      <p:sp>
        <p:nvSpPr>
          <p:cNvPr id="12" name="TextBox 11"/>
          <p:cNvSpPr txBox="1"/>
          <p:nvPr/>
        </p:nvSpPr>
        <p:spPr>
          <a:xfrm>
            <a:off x="6999565" y="6084004"/>
            <a:ext cx="1202573" cy="369332"/>
          </a:xfrm>
          <a:prstGeom prst="rect">
            <a:avLst/>
          </a:prstGeom>
          <a:noFill/>
        </p:spPr>
        <p:txBody>
          <a:bodyPr wrap="none" rtlCol="0">
            <a:spAutoFit/>
          </a:bodyPr>
          <a:lstStyle/>
          <a:p>
            <a:r>
              <a:rPr lang="en-US" altLang="zh-CN" dirty="0" smtClean="0"/>
              <a:t>(1280,800)</a:t>
            </a:r>
            <a:endParaRPr lang="zh-CN" altLang="en-US" dirty="0"/>
          </a:p>
        </p:txBody>
      </p:sp>
      <p:sp>
        <p:nvSpPr>
          <p:cNvPr id="6" name="矩形 5"/>
          <p:cNvSpPr/>
          <p:nvPr/>
        </p:nvSpPr>
        <p:spPr>
          <a:xfrm>
            <a:off x="5599696" y="2409815"/>
            <a:ext cx="3544304" cy="307777"/>
          </a:xfrm>
          <a:prstGeom prst="rect">
            <a:avLst/>
          </a:prstGeom>
        </p:spPr>
        <p:txBody>
          <a:bodyPr wrap="none">
            <a:spAutoFit/>
          </a:bodyPr>
          <a:lstStyle/>
          <a:p>
            <a:pPr algn="r"/>
            <a:r>
              <a:rPr lang="en-US" altLang="zh-CN" sz="1400" dirty="0"/>
              <a:t>Graphics Kernel System </a:t>
            </a:r>
            <a:r>
              <a:rPr lang="zh-CN" altLang="en-US" sz="1400" dirty="0"/>
              <a:t>计算机图形核心系统</a:t>
            </a:r>
          </a:p>
        </p:txBody>
      </p:sp>
      <p:sp>
        <p:nvSpPr>
          <p:cNvPr id="8" name="矩形 7"/>
          <p:cNvSpPr/>
          <p:nvPr/>
        </p:nvSpPr>
        <p:spPr>
          <a:xfrm>
            <a:off x="2280444" y="2611512"/>
            <a:ext cx="6863556" cy="307777"/>
          </a:xfrm>
          <a:prstGeom prst="rect">
            <a:avLst/>
          </a:prstGeom>
        </p:spPr>
        <p:txBody>
          <a:bodyPr wrap="square">
            <a:spAutoFit/>
          </a:bodyPr>
          <a:lstStyle/>
          <a:p>
            <a:pPr algn="r"/>
            <a:r>
              <a:rPr lang="en-US" altLang="zh-CN" sz="1400" dirty="0"/>
              <a:t>Programmer's Hierarchical Interactive Graphics System,</a:t>
            </a:r>
            <a:r>
              <a:rPr lang="zh-CN" altLang="en-US" sz="1400" dirty="0"/>
              <a:t>程序员层次交互图形系统 </a:t>
            </a:r>
          </a:p>
        </p:txBody>
      </p:sp>
      <p:sp>
        <p:nvSpPr>
          <p:cNvPr id="11" name="矩形 10"/>
          <p:cNvSpPr/>
          <p:nvPr/>
        </p:nvSpPr>
        <p:spPr>
          <a:xfrm>
            <a:off x="5622752" y="2780928"/>
            <a:ext cx="3583160" cy="307777"/>
          </a:xfrm>
          <a:prstGeom prst="rect">
            <a:avLst/>
          </a:prstGeom>
        </p:spPr>
        <p:txBody>
          <a:bodyPr wrap="none">
            <a:spAutoFit/>
          </a:bodyPr>
          <a:lstStyle/>
          <a:p>
            <a:r>
              <a:rPr lang="en-US" altLang="zh-CN" sz="1400" dirty="0"/>
              <a:t>Computer Graphics Interface </a:t>
            </a:r>
            <a:r>
              <a:rPr lang="zh-CN" altLang="en-US" sz="1400" dirty="0"/>
              <a:t>计算机图形接口</a:t>
            </a:r>
          </a:p>
        </p:txBody>
      </p:sp>
      <p:sp>
        <p:nvSpPr>
          <p:cNvPr id="13" name="矩形 12"/>
          <p:cNvSpPr/>
          <p:nvPr/>
        </p:nvSpPr>
        <p:spPr>
          <a:xfrm>
            <a:off x="539552" y="6557258"/>
            <a:ext cx="4572000" cy="307777"/>
          </a:xfrm>
          <a:prstGeom prst="rect">
            <a:avLst/>
          </a:prstGeom>
        </p:spPr>
        <p:txBody>
          <a:bodyPr>
            <a:spAutoFit/>
          </a:bodyPr>
          <a:lstStyle/>
          <a:p>
            <a:r>
              <a:rPr lang="en-US" altLang="zh-CN" sz="1400" dirty="0">
                <a:solidFill>
                  <a:schemeClr val="bg1">
                    <a:lumMod val="75000"/>
                  </a:schemeClr>
                </a:solidFill>
              </a:rPr>
              <a:t>http://www.geog.ucsb.edu/~kclarke/G128/Lecture12.html</a:t>
            </a:r>
            <a:endParaRPr lang="zh-CN" altLang="en-US" sz="1400" dirty="0">
              <a:solidFill>
                <a:schemeClr val="bg1">
                  <a:lumMod val="75000"/>
                </a:schemeClr>
              </a:solidFill>
            </a:endParaRPr>
          </a:p>
        </p:txBody>
      </p:sp>
      <p:sp>
        <p:nvSpPr>
          <p:cNvPr id="14" name="矩形 13"/>
          <p:cNvSpPr/>
          <p:nvPr/>
        </p:nvSpPr>
        <p:spPr>
          <a:xfrm>
            <a:off x="5599696" y="620688"/>
            <a:ext cx="3500317" cy="369332"/>
          </a:xfrm>
          <a:prstGeom prst="rect">
            <a:avLst/>
          </a:prstGeom>
        </p:spPr>
        <p:txBody>
          <a:bodyPr wrap="none">
            <a:spAutoFit/>
          </a:bodyPr>
          <a:lstStyle/>
          <a:p>
            <a:r>
              <a:rPr lang="en-US" altLang="zh-CN" dirty="0"/>
              <a:t>http://en.wikipedia.org/wiki/PHIGS</a:t>
            </a:r>
            <a:endParaRPr lang="zh-CN" altLang="en-US" dirty="0"/>
          </a:p>
        </p:txBody>
      </p:sp>
      <p:pic>
        <p:nvPicPr>
          <p:cNvPr id="16" name="Picture 4" descr="Doom_ingame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329" y="4005064"/>
            <a:ext cx="3048000" cy="1905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26" name="Picture 2" descr="D:\MyProjects\BooksLaTeX\myBook-IoCS-En\figures\appendix5\GUIImgSwitch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742" y="4094456"/>
            <a:ext cx="1574540" cy="205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581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45</a:t>
            </a:fld>
            <a:endParaRPr lang="zh-CN" altLang="en-US"/>
          </a:p>
        </p:txBody>
      </p:sp>
      <p:sp>
        <p:nvSpPr>
          <p:cNvPr id="6" name="AutoShape 2" descr="http://www.chilton-computing.org.uk/acd/pngs/phigs.png"/>
          <p:cNvSpPr>
            <a:spLocks noChangeAspect="1" noChangeArrowheads="1"/>
          </p:cNvSpPr>
          <p:nvPr/>
        </p:nvSpPr>
        <p:spPr bwMode="auto">
          <a:xfrm>
            <a:off x="63500" y="-136525"/>
            <a:ext cx="4305300" cy="6629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www.chilton-computing.org.uk/acd/pngs/phigs.png"/>
          <p:cNvSpPr>
            <a:spLocks noChangeAspect="1" noChangeArrowheads="1"/>
          </p:cNvSpPr>
          <p:nvPr/>
        </p:nvSpPr>
        <p:spPr bwMode="auto">
          <a:xfrm>
            <a:off x="215900" y="15875"/>
            <a:ext cx="4305300" cy="6629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0181" name="Picture 5" descr="C:\Users\mlinking\Pictures\phig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646" y="320675"/>
            <a:ext cx="4109582" cy="63246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9541" y="6581001"/>
            <a:ext cx="5310336" cy="276999"/>
          </a:xfrm>
          <a:prstGeom prst="rect">
            <a:avLst/>
          </a:prstGeom>
        </p:spPr>
        <p:txBody>
          <a:bodyPr wrap="square">
            <a:spAutoFit/>
          </a:bodyPr>
          <a:lstStyle/>
          <a:p>
            <a:r>
              <a:rPr lang="en-US" altLang="zh-CN" sz="1200" dirty="0"/>
              <a:t>http://www.chilton-computing.org.uk/acd/literature/books/phigs/contents.htm</a:t>
            </a:r>
            <a:endParaRPr lang="zh-CN" altLang="en-US" sz="1200" dirty="0"/>
          </a:p>
        </p:txBody>
      </p:sp>
      <p:pic>
        <p:nvPicPr>
          <p:cNvPr id="501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320675"/>
            <a:ext cx="4146418"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0413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107504" y="1000109"/>
            <a:ext cx="8686800" cy="1132748"/>
          </a:xfrm>
        </p:spPr>
        <p:txBody>
          <a:bodyPr/>
          <a:lstStyle/>
          <a:p>
            <a:r>
              <a:rPr lang="en-US" altLang="zh-CN" dirty="0" smtClean="0"/>
              <a:t>A special course named Computer Graphics (CG), which aims to consider how to represent figures </a:t>
            </a:r>
            <a:endParaRPr lang="zh-CN" altLang="en-US" dirty="0"/>
          </a:p>
        </p:txBody>
      </p:sp>
      <p:pic>
        <p:nvPicPr>
          <p:cNvPr id="55298" name="Picture 2" descr="http://cs.hust.edu.cn/webroot/courses/csgraphics/images.files/image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132856"/>
            <a:ext cx="5328592" cy="24847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55576" y="2886035"/>
            <a:ext cx="2448272" cy="830997"/>
          </a:xfrm>
          <a:prstGeom prst="rect">
            <a:avLst/>
          </a:prstGeom>
          <a:noFill/>
        </p:spPr>
        <p:txBody>
          <a:bodyPr wrap="square" rtlCol="0">
            <a:spAutoFit/>
          </a:bodyPr>
          <a:lstStyle/>
          <a:p>
            <a:r>
              <a:rPr lang="en-US" altLang="zh-CN" sz="2400" dirty="0" smtClean="0"/>
              <a:t>How to draw lines by using dots?</a:t>
            </a:r>
            <a:endParaRPr lang="zh-CN" altLang="en-US" sz="2400" dirty="0"/>
          </a:p>
        </p:txBody>
      </p:sp>
      <p:grpSp>
        <p:nvGrpSpPr>
          <p:cNvPr id="8" name="Group 76"/>
          <p:cNvGrpSpPr>
            <a:grpSpLocks/>
          </p:cNvGrpSpPr>
          <p:nvPr/>
        </p:nvGrpSpPr>
        <p:grpSpPr bwMode="auto">
          <a:xfrm>
            <a:off x="107504" y="4915371"/>
            <a:ext cx="1530350" cy="1177925"/>
            <a:chOff x="2044" y="816"/>
            <a:chExt cx="1335" cy="886"/>
          </a:xfrm>
        </p:grpSpPr>
        <p:sp>
          <p:nvSpPr>
            <p:cNvPr id="9" name="AutoShape 77"/>
            <p:cNvSpPr>
              <a:spLocks noChangeArrowheads="1"/>
            </p:cNvSpPr>
            <p:nvPr/>
          </p:nvSpPr>
          <p:spPr bwMode="auto">
            <a:xfrm>
              <a:off x="2169" y="879"/>
              <a:ext cx="250" cy="285"/>
            </a:xfrm>
            <a:prstGeom prst="can">
              <a:avLst>
                <a:gd name="adj" fmla="val 28500"/>
              </a:avLst>
            </a:prstGeom>
            <a:solidFill>
              <a:srgbClr val="00FFFF"/>
            </a:solidFill>
            <a:ln w="28575">
              <a:solidFill>
                <a:srgbClr val="000000"/>
              </a:solidFill>
              <a:round/>
              <a:headEnd/>
              <a:tailEnd/>
            </a:ln>
          </p:spPr>
          <p:txBody>
            <a:bodyPr/>
            <a:lstStyle/>
            <a:p>
              <a:endParaRPr lang="zh-CN" altLang="en-US"/>
            </a:p>
          </p:txBody>
        </p:sp>
        <p:sp>
          <p:nvSpPr>
            <p:cNvPr id="10" name="AutoShape 78"/>
            <p:cNvSpPr>
              <a:spLocks noChangeArrowheads="1"/>
            </p:cNvSpPr>
            <p:nvPr/>
          </p:nvSpPr>
          <p:spPr bwMode="auto">
            <a:xfrm>
              <a:off x="2169" y="1322"/>
              <a:ext cx="376" cy="317"/>
            </a:xfrm>
            <a:prstGeom prst="cube">
              <a:avLst>
                <a:gd name="adj" fmla="val 25000"/>
              </a:avLst>
            </a:prstGeom>
            <a:solidFill>
              <a:srgbClr val="FFCC00"/>
            </a:solidFill>
            <a:ln w="28575">
              <a:solidFill>
                <a:srgbClr val="000000"/>
              </a:solidFill>
              <a:miter lim="800000"/>
              <a:headEnd/>
              <a:tailEnd/>
            </a:ln>
          </p:spPr>
          <p:txBody>
            <a:bodyPr/>
            <a:lstStyle/>
            <a:p>
              <a:endParaRPr lang="zh-CN" altLang="en-US"/>
            </a:p>
          </p:txBody>
        </p:sp>
        <p:grpSp>
          <p:nvGrpSpPr>
            <p:cNvPr id="11" name="Group 79"/>
            <p:cNvGrpSpPr>
              <a:grpSpLocks/>
            </p:cNvGrpSpPr>
            <p:nvPr/>
          </p:nvGrpSpPr>
          <p:grpSpPr bwMode="auto">
            <a:xfrm>
              <a:off x="2044" y="816"/>
              <a:ext cx="584" cy="412"/>
              <a:chOff x="180" y="624"/>
              <a:chExt cx="2520" cy="2028"/>
            </a:xfrm>
          </p:grpSpPr>
          <p:sp>
            <p:nvSpPr>
              <p:cNvPr id="23" name="Line 80"/>
              <p:cNvSpPr>
                <a:spLocks noChangeShapeType="1"/>
              </p:cNvSpPr>
              <p:nvPr/>
            </p:nvSpPr>
            <p:spPr bwMode="auto">
              <a:xfrm>
                <a:off x="1260" y="624"/>
                <a:ext cx="0" cy="12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81"/>
              <p:cNvSpPr>
                <a:spLocks noChangeShapeType="1"/>
              </p:cNvSpPr>
              <p:nvPr/>
            </p:nvSpPr>
            <p:spPr bwMode="auto">
              <a:xfrm flipH="1">
                <a:off x="180" y="1872"/>
                <a:ext cx="1080" cy="7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82"/>
              <p:cNvSpPr>
                <a:spLocks noChangeShapeType="1"/>
              </p:cNvSpPr>
              <p:nvPr/>
            </p:nvSpPr>
            <p:spPr bwMode="auto">
              <a:xfrm>
                <a:off x="1260" y="1872"/>
                <a:ext cx="14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Line 83"/>
            <p:cNvSpPr>
              <a:spLocks noChangeShapeType="1"/>
            </p:cNvSpPr>
            <p:nvPr/>
          </p:nvSpPr>
          <p:spPr bwMode="auto">
            <a:xfrm>
              <a:off x="2294" y="1196"/>
              <a:ext cx="0" cy="3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84"/>
            <p:cNvSpPr>
              <a:spLocks noChangeShapeType="1"/>
            </p:cNvSpPr>
            <p:nvPr/>
          </p:nvSpPr>
          <p:spPr bwMode="auto">
            <a:xfrm>
              <a:off x="2294" y="1544"/>
              <a:ext cx="33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85"/>
            <p:cNvSpPr>
              <a:spLocks noChangeShapeType="1"/>
            </p:cNvSpPr>
            <p:nvPr/>
          </p:nvSpPr>
          <p:spPr bwMode="auto">
            <a:xfrm flipH="1">
              <a:off x="2086" y="1544"/>
              <a:ext cx="208" cy="1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 name="Group 86"/>
            <p:cNvGrpSpPr>
              <a:grpSpLocks/>
            </p:cNvGrpSpPr>
            <p:nvPr/>
          </p:nvGrpSpPr>
          <p:grpSpPr bwMode="auto">
            <a:xfrm>
              <a:off x="2712" y="1037"/>
              <a:ext cx="667" cy="507"/>
              <a:chOff x="360" y="2808"/>
              <a:chExt cx="2880" cy="2496"/>
            </a:xfrm>
          </p:grpSpPr>
          <p:sp>
            <p:nvSpPr>
              <p:cNvPr id="20" name="Line 87"/>
              <p:cNvSpPr>
                <a:spLocks noChangeShapeType="1"/>
              </p:cNvSpPr>
              <p:nvPr/>
            </p:nvSpPr>
            <p:spPr bwMode="auto">
              <a:xfrm>
                <a:off x="1260" y="2808"/>
                <a:ext cx="0" cy="171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88"/>
              <p:cNvSpPr>
                <a:spLocks noChangeShapeType="1"/>
              </p:cNvSpPr>
              <p:nvPr/>
            </p:nvSpPr>
            <p:spPr bwMode="auto">
              <a:xfrm>
                <a:off x="1260" y="4524"/>
                <a:ext cx="19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89"/>
              <p:cNvSpPr>
                <a:spLocks noChangeShapeType="1"/>
              </p:cNvSpPr>
              <p:nvPr/>
            </p:nvSpPr>
            <p:spPr bwMode="auto">
              <a:xfrm flipH="1">
                <a:off x="360" y="4524"/>
                <a:ext cx="900" cy="7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 name="AutoShape 90"/>
            <p:cNvSpPr>
              <a:spLocks noChangeArrowheads="1"/>
            </p:cNvSpPr>
            <p:nvPr/>
          </p:nvSpPr>
          <p:spPr bwMode="auto">
            <a:xfrm>
              <a:off x="2962" y="1196"/>
              <a:ext cx="251" cy="253"/>
            </a:xfrm>
            <a:prstGeom prst="can">
              <a:avLst>
                <a:gd name="adj" fmla="val 25199"/>
              </a:avLst>
            </a:prstGeom>
            <a:solidFill>
              <a:srgbClr val="00FFFF"/>
            </a:solidFill>
            <a:ln w="28575">
              <a:solidFill>
                <a:srgbClr val="000000"/>
              </a:solidFill>
              <a:round/>
              <a:headEnd/>
              <a:tailEnd/>
            </a:ln>
          </p:spPr>
          <p:txBody>
            <a:bodyPr/>
            <a:lstStyle/>
            <a:p>
              <a:endParaRPr lang="zh-CN" altLang="en-US"/>
            </a:p>
          </p:txBody>
        </p:sp>
        <p:sp>
          <p:nvSpPr>
            <p:cNvPr id="17" name="AutoShape 91"/>
            <p:cNvSpPr>
              <a:spLocks noChangeArrowheads="1"/>
            </p:cNvSpPr>
            <p:nvPr/>
          </p:nvSpPr>
          <p:spPr bwMode="auto">
            <a:xfrm>
              <a:off x="3046" y="1322"/>
              <a:ext cx="292" cy="222"/>
            </a:xfrm>
            <a:prstGeom prst="cube">
              <a:avLst>
                <a:gd name="adj" fmla="val 25000"/>
              </a:avLst>
            </a:prstGeom>
            <a:solidFill>
              <a:srgbClr val="FFCC00"/>
            </a:solidFill>
            <a:ln w="28575">
              <a:solidFill>
                <a:srgbClr val="000000"/>
              </a:solidFill>
              <a:miter lim="800000"/>
              <a:headEnd/>
              <a:tailEnd/>
            </a:ln>
          </p:spPr>
          <p:txBody>
            <a:bodyPr/>
            <a:lstStyle/>
            <a:p>
              <a:endParaRPr lang="zh-CN" altLang="en-US"/>
            </a:p>
          </p:txBody>
        </p:sp>
        <p:sp>
          <p:nvSpPr>
            <p:cNvPr id="18" name="AutoShape 92"/>
            <p:cNvSpPr>
              <a:spLocks noChangeArrowheads="1"/>
            </p:cNvSpPr>
            <p:nvPr/>
          </p:nvSpPr>
          <p:spPr bwMode="auto">
            <a:xfrm rot="1511083">
              <a:off x="2628" y="1069"/>
              <a:ext cx="212" cy="32"/>
            </a:xfrm>
            <a:prstGeom prst="rightArrow">
              <a:avLst>
                <a:gd name="adj1" fmla="val 50000"/>
                <a:gd name="adj2" fmla="val 165625"/>
              </a:avLst>
            </a:prstGeom>
            <a:solidFill>
              <a:srgbClr val="FFFFFF"/>
            </a:solidFill>
            <a:ln w="19050">
              <a:solidFill>
                <a:srgbClr val="000000"/>
              </a:solidFill>
              <a:miter lim="800000"/>
              <a:headEnd/>
              <a:tailEnd/>
            </a:ln>
            <a:effectLst>
              <a:outerShdw dist="35921" dir="2700000" algn="ctr" rotWithShape="0">
                <a:srgbClr val="808080"/>
              </a:outerShdw>
            </a:effectLst>
          </p:spPr>
          <p:txBody>
            <a:bodyPr/>
            <a:lstStyle/>
            <a:p>
              <a:endParaRPr lang="zh-CN" altLang="en-US"/>
            </a:p>
          </p:txBody>
        </p:sp>
        <p:sp>
          <p:nvSpPr>
            <p:cNvPr id="19" name="AutoShape 93"/>
            <p:cNvSpPr>
              <a:spLocks noChangeArrowheads="1"/>
            </p:cNvSpPr>
            <p:nvPr/>
          </p:nvSpPr>
          <p:spPr bwMode="auto">
            <a:xfrm rot="-1481553">
              <a:off x="2586" y="1417"/>
              <a:ext cx="209" cy="47"/>
            </a:xfrm>
            <a:prstGeom prst="rightArrow">
              <a:avLst>
                <a:gd name="adj1" fmla="val 50000"/>
                <a:gd name="adj2" fmla="val 111170"/>
              </a:avLst>
            </a:prstGeom>
            <a:solidFill>
              <a:srgbClr val="FFFFFF"/>
            </a:solidFill>
            <a:ln w="19050">
              <a:solidFill>
                <a:srgbClr val="000000"/>
              </a:solidFill>
              <a:miter lim="800000"/>
              <a:headEnd/>
              <a:tailEnd/>
            </a:ln>
            <a:effectLst>
              <a:outerShdw dist="35921" dir="2700000" algn="ctr" rotWithShape="0">
                <a:srgbClr val="808080"/>
              </a:outerShdw>
            </a:effectLst>
          </p:spPr>
          <p:txBody>
            <a:bodyPr/>
            <a:lstStyle/>
            <a:p>
              <a:endParaRPr lang="zh-CN" altLang="en-US"/>
            </a:p>
          </p:txBody>
        </p:sp>
      </p:grpSp>
      <p:grpSp>
        <p:nvGrpSpPr>
          <p:cNvPr id="26" name="Group 140"/>
          <p:cNvGrpSpPr>
            <a:grpSpLocks/>
          </p:cNvGrpSpPr>
          <p:nvPr/>
        </p:nvGrpSpPr>
        <p:grpSpPr bwMode="auto">
          <a:xfrm>
            <a:off x="5319887" y="4970933"/>
            <a:ext cx="1217612" cy="1066800"/>
            <a:chOff x="4992" y="1776"/>
            <a:chExt cx="552" cy="523"/>
          </a:xfrm>
        </p:grpSpPr>
        <p:sp>
          <p:nvSpPr>
            <p:cNvPr id="27" name="AutoShape 141"/>
            <p:cNvSpPr>
              <a:spLocks noChangeArrowheads="1"/>
            </p:cNvSpPr>
            <p:nvPr/>
          </p:nvSpPr>
          <p:spPr bwMode="auto">
            <a:xfrm>
              <a:off x="4992" y="1776"/>
              <a:ext cx="552" cy="523"/>
            </a:xfrm>
            <a:prstGeom prst="roundRect">
              <a:avLst>
                <a:gd name="adj" fmla="val 16667"/>
              </a:avLst>
            </a:prstGeom>
            <a:solidFill>
              <a:srgbClr val="FFFFFF"/>
            </a:solidFill>
            <a:ln w="19050">
              <a:solidFill>
                <a:srgbClr val="000000"/>
              </a:solidFill>
              <a:round/>
              <a:headEnd/>
              <a:tailEnd/>
            </a:ln>
          </p:spPr>
          <p:txBody>
            <a:bodyPr/>
            <a:lstStyle/>
            <a:p>
              <a:endParaRPr lang="zh-CN" altLang="en-US"/>
            </a:p>
          </p:txBody>
        </p:sp>
        <p:sp>
          <p:nvSpPr>
            <p:cNvPr id="28" name="AutoShape 142"/>
            <p:cNvSpPr>
              <a:spLocks noChangeAspect="1" noChangeArrowheads="1"/>
            </p:cNvSpPr>
            <p:nvPr/>
          </p:nvSpPr>
          <p:spPr bwMode="auto">
            <a:xfrm>
              <a:off x="5088" y="1898"/>
              <a:ext cx="216" cy="262"/>
            </a:xfrm>
            <a:prstGeom prst="can">
              <a:avLst>
                <a:gd name="adj" fmla="val 30324"/>
              </a:avLst>
            </a:prstGeom>
            <a:solidFill>
              <a:srgbClr val="00FFFF"/>
            </a:solidFill>
            <a:ln w="19050">
              <a:solidFill>
                <a:srgbClr val="000000"/>
              </a:solidFill>
              <a:round/>
              <a:headEnd/>
              <a:tailEnd/>
            </a:ln>
          </p:spPr>
          <p:txBody>
            <a:bodyPr/>
            <a:lstStyle/>
            <a:p>
              <a:endParaRPr lang="zh-CN" altLang="en-US"/>
            </a:p>
          </p:txBody>
        </p:sp>
        <p:sp>
          <p:nvSpPr>
            <p:cNvPr id="29" name="AutoShape 143"/>
            <p:cNvSpPr>
              <a:spLocks noChangeAspect="1" noChangeArrowheads="1"/>
            </p:cNvSpPr>
            <p:nvPr/>
          </p:nvSpPr>
          <p:spPr bwMode="auto">
            <a:xfrm>
              <a:off x="5232" y="2070"/>
              <a:ext cx="216" cy="188"/>
            </a:xfrm>
            <a:prstGeom prst="cube">
              <a:avLst>
                <a:gd name="adj" fmla="val 25000"/>
              </a:avLst>
            </a:prstGeom>
            <a:solidFill>
              <a:srgbClr val="FFCC00"/>
            </a:solidFill>
            <a:ln w="19050">
              <a:solidFill>
                <a:srgbClr val="000000"/>
              </a:solidFill>
              <a:miter lim="800000"/>
              <a:headEnd/>
              <a:tailEnd/>
            </a:ln>
          </p:spPr>
          <p:txBody>
            <a:bodyPr/>
            <a:lstStyle/>
            <a:p>
              <a:endParaRPr lang="zh-CN" altLang="en-US"/>
            </a:p>
          </p:txBody>
        </p:sp>
      </p:grpSp>
      <p:grpSp>
        <p:nvGrpSpPr>
          <p:cNvPr id="30" name="Group 94"/>
          <p:cNvGrpSpPr>
            <a:grpSpLocks/>
          </p:cNvGrpSpPr>
          <p:nvPr/>
        </p:nvGrpSpPr>
        <p:grpSpPr bwMode="auto">
          <a:xfrm>
            <a:off x="1948830" y="4932833"/>
            <a:ext cx="1546225" cy="1143000"/>
            <a:chOff x="3163" y="2708"/>
            <a:chExt cx="1747" cy="1307"/>
          </a:xfrm>
        </p:grpSpPr>
        <p:sp>
          <p:nvSpPr>
            <p:cNvPr id="31" name="Freeform 95"/>
            <p:cNvSpPr>
              <a:spLocks noChangeAspect="1"/>
            </p:cNvSpPr>
            <p:nvPr/>
          </p:nvSpPr>
          <p:spPr bwMode="auto">
            <a:xfrm>
              <a:off x="4661" y="2978"/>
              <a:ext cx="249" cy="541"/>
            </a:xfrm>
            <a:custGeom>
              <a:avLst/>
              <a:gdLst>
                <a:gd name="T0" fmla="*/ 0 w 240"/>
                <a:gd name="T1" fmla="*/ 0 h 672"/>
                <a:gd name="T2" fmla="*/ 0 w 240"/>
                <a:gd name="T3" fmla="*/ 480 h 672"/>
                <a:gd name="T4" fmla="*/ 240 w 240"/>
                <a:gd name="T5" fmla="*/ 672 h 672"/>
                <a:gd name="T6" fmla="*/ 240 w 240"/>
                <a:gd name="T7" fmla="*/ 240 h 672"/>
                <a:gd name="T8" fmla="*/ 0 w 240"/>
                <a:gd name="T9" fmla="*/ 0 h 672"/>
              </a:gdLst>
              <a:ahLst/>
              <a:cxnLst>
                <a:cxn ang="0">
                  <a:pos x="T0" y="T1"/>
                </a:cxn>
                <a:cxn ang="0">
                  <a:pos x="T2" y="T3"/>
                </a:cxn>
                <a:cxn ang="0">
                  <a:pos x="T4" y="T5"/>
                </a:cxn>
                <a:cxn ang="0">
                  <a:pos x="T6" y="T7"/>
                </a:cxn>
                <a:cxn ang="0">
                  <a:pos x="T8" y="T9"/>
                </a:cxn>
              </a:cxnLst>
              <a:rect l="0" t="0" r="r" b="b"/>
              <a:pathLst>
                <a:path w="240" h="672">
                  <a:moveTo>
                    <a:pt x="0" y="0"/>
                  </a:moveTo>
                  <a:lnTo>
                    <a:pt x="0" y="480"/>
                  </a:lnTo>
                  <a:lnTo>
                    <a:pt x="240" y="672"/>
                  </a:lnTo>
                  <a:lnTo>
                    <a:pt x="240" y="240"/>
                  </a:lnTo>
                  <a:lnTo>
                    <a:pt x="0" y="0"/>
                  </a:lnTo>
                  <a:close/>
                </a:path>
              </a:pathLst>
            </a:custGeom>
            <a:solidFill>
              <a:srgbClr val="FFFFFF">
                <a:alpha val="50000"/>
              </a:srgbClr>
            </a:solidFill>
            <a:ln w="28575" cap="flat"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Freeform 96"/>
            <p:cNvSpPr>
              <a:spLocks noChangeAspect="1"/>
            </p:cNvSpPr>
            <p:nvPr/>
          </p:nvSpPr>
          <p:spPr bwMode="auto">
            <a:xfrm>
              <a:off x="3912" y="3564"/>
              <a:ext cx="249" cy="451"/>
            </a:xfrm>
            <a:custGeom>
              <a:avLst/>
              <a:gdLst>
                <a:gd name="T0" fmla="*/ 0 w 384"/>
                <a:gd name="T1" fmla="*/ 192 h 624"/>
                <a:gd name="T2" fmla="*/ 0 w 384"/>
                <a:gd name="T3" fmla="*/ 624 h 624"/>
                <a:gd name="T4" fmla="*/ 384 w 384"/>
                <a:gd name="T5" fmla="*/ 432 h 624"/>
                <a:gd name="T6" fmla="*/ 384 w 384"/>
                <a:gd name="T7" fmla="*/ 0 h 624"/>
                <a:gd name="T8" fmla="*/ 0 w 384"/>
                <a:gd name="T9" fmla="*/ 192 h 624"/>
              </a:gdLst>
              <a:ahLst/>
              <a:cxnLst>
                <a:cxn ang="0">
                  <a:pos x="T0" y="T1"/>
                </a:cxn>
                <a:cxn ang="0">
                  <a:pos x="T2" y="T3"/>
                </a:cxn>
                <a:cxn ang="0">
                  <a:pos x="T4" y="T5"/>
                </a:cxn>
                <a:cxn ang="0">
                  <a:pos x="T6" y="T7"/>
                </a:cxn>
                <a:cxn ang="0">
                  <a:pos x="T8" y="T9"/>
                </a:cxn>
              </a:cxnLst>
              <a:rect l="0" t="0" r="r" b="b"/>
              <a:pathLst>
                <a:path w="384" h="624">
                  <a:moveTo>
                    <a:pt x="0" y="192"/>
                  </a:moveTo>
                  <a:lnTo>
                    <a:pt x="0" y="624"/>
                  </a:lnTo>
                  <a:lnTo>
                    <a:pt x="384" y="432"/>
                  </a:lnTo>
                  <a:lnTo>
                    <a:pt x="384" y="0"/>
                  </a:lnTo>
                  <a:lnTo>
                    <a:pt x="0" y="192"/>
                  </a:lnTo>
                  <a:close/>
                </a:path>
              </a:pathLst>
            </a:custGeom>
            <a:solidFill>
              <a:srgbClr val="FFFFFF">
                <a:alpha val="50000"/>
              </a:srgbClr>
            </a:solidFill>
            <a:ln w="28575" cap="flat"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Freeform 97"/>
            <p:cNvSpPr>
              <a:spLocks noChangeAspect="1"/>
            </p:cNvSpPr>
            <p:nvPr/>
          </p:nvSpPr>
          <p:spPr bwMode="auto">
            <a:xfrm>
              <a:off x="3163" y="3068"/>
              <a:ext cx="250" cy="541"/>
            </a:xfrm>
            <a:custGeom>
              <a:avLst/>
              <a:gdLst>
                <a:gd name="T0" fmla="*/ 0 w 240"/>
                <a:gd name="T1" fmla="*/ 0 h 672"/>
                <a:gd name="T2" fmla="*/ 0 w 240"/>
                <a:gd name="T3" fmla="*/ 480 h 672"/>
                <a:gd name="T4" fmla="*/ 240 w 240"/>
                <a:gd name="T5" fmla="*/ 672 h 672"/>
                <a:gd name="T6" fmla="*/ 240 w 240"/>
                <a:gd name="T7" fmla="*/ 240 h 672"/>
                <a:gd name="T8" fmla="*/ 0 w 240"/>
                <a:gd name="T9" fmla="*/ 0 h 672"/>
              </a:gdLst>
              <a:ahLst/>
              <a:cxnLst>
                <a:cxn ang="0">
                  <a:pos x="T0" y="T1"/>
                </a:cxn>
                <a:cxn ang="0">
                  <a:pos x="T2" y="T3"/>
                </a:cxn>
                <a:cxn ang="0">
                  <a:pos x="T4" y="T5"/>
                </a:cxn>
                <a:cxn ang="0">
                  <a:pos x="T6" y="T7"/>
                </a:cxn>
                <a:cxn ang="0">
                  <a:pos x="T8" y="T9"/>
                </a:cxn>
              </a:cxnLst>
              <a:rect l="0" t="0" r="r" b="b"/>
              <a:pathLst>
                <a:path w="240" h="672">
                  <a:moveTo>
                    <a:pt x="0" y="0"/>
                  </a:moveTo>
                  <a:lnTo>
                    <a:pt x="0" y="480"/>
                  </a:lnTo>
                  <a:lnTo>
                    <a:pt x="240" y="672"/>
                  </a:lnTo>
                  <a:lnTo>
                    <a:pt x="240" y="240"/>
                  </a:lnTo>
                  <a:lnTo>
                    <a:pt x="0" y="0"/>
                  </a:lnTo>
                  <a:close/>
                </a:path>
              </a:pathLst>
            </a:custGeom>
            <a:solidFill>
              <a:srgbClr val="FFFFFF">
                <a:alpha val="50000"/>
              </a:srgbClr>
            </a:solidFill>
            <a:ln w="28575" cap="flat"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AutoShape 98"/>
            <p:cNvSpPr>
              <a:spLocks noChangeAspect="1" noChangeArrowheads="1"/>
            </p:cNvSpPr>
            <p:nvPr/>
          </p:nvSpPr>
          <p:spPr bwMode="auto">
            <a:xfrm>
              <a:off x="3662" y="2933"/>
              <a:ext cx="600" cy="451"/>
            </a:xfrm>
            <a:prstGeom prst="cube">
              <a:avLst>
                <a:gd name="adj" fmla="val 25000"/>
              </a:avLst>
            </a:prstGeom>
            <a:solidFill>
              <a:schemeClr val="accent1">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99"/>
            <p:cNvSpPr>
              <a:spLocks noChangeAspect="1" noChangeShapeType="1"/>
            </p:cNvSpPr>
            <p:nvPr/>
          </p:nvSpPr>
          <p:spPr bwMode="auto">
            <a:xfrm flipV="1">
              <a:off x="3912" y="2708"/>
              <a:ext cx="0" cy="31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Oval 100"/>
            <p:cNvSpPr>
              <a:spLocks noChangeAspect="1" noChangeArrowheads="1"/>
            </p:cNvSpPr>
            <p:nvPr/>
          </p:nvSpPr>
          <p:spPr bwMode="auto">
            <a:xfrm>
              <a:off x="3862" y="3158"/>
              <a:ext cx="99" cy="91"/>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101"/>
            <p:cNvSpPr>
              <a:spLocks noChangeAspect="1" noChangeShapeType="1"/>
            </p:cNvSpPr>
            <p:nvPr/>
          </p:nvSpPr>
          <p:spPr bwMode="auto">
            <a:xfrm>
              <a:off x="3912" y="3204"/>
              <a:ext cx="100" cy="40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102"/>
            <p:cNvSpPr>
              <a:spLocks noChangeAspect="1" noChangeShapeType="1"/>
            </p:cNvSpPr>
            <p:nvPr/>
          </p:nvSpPr>
          <p:spPr bwMode="auto">
            <a:xfrm>
              <a:off x="3912" y="3204"/>
              <a:ext cx="548"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103"/>
            <p:cNvSpPr>
              <a:spLocks noChangeAspect="1" noChangeShapeType="1"/>
            </p:cNvSpPr>
            <p:nvPr/>
          </p:nvSpPr>
          <p:spPr bwMode="auto">
            <a:xfrm flipH="1">
              <a:off x="3413" y="3204"/>
              <a:ext cx="499" cy="18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Text Box 104"/>
            <p:cNvSpPr txBox="1">
              <a:spLocks noChangeAspect="1" noChangeArrowheads="1"/>
            </p:cNvSpPr>
            <p:nvPr/>
          </p:nvSpPr>
          <p:spPr bwMode="auto">
            <a:xfrm>
              <a:off x="3862" y="2708"/>
              <a:ext cx="330"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800">
                  <a:solidFill>
                    <a:schemeClr val="accent2"/>
                  </a:solidFill>
                </a:rPr>
                <a:t>V</a:t>
              </a:r>
              <a:endParaRPr lang="en-US" altLang="zh-CN" sz="800" baseline="-16000">
                <a:solidFill>
                  <a:schemeClr val="accent2"/>
                </a:solidFill>
              </a:endParaRPr>
            </a:p>
          </p:txBody>
        </p:sp>
        <p:sp>
          <p:nvSpPr>
            <p:cNvPr id="41" name="Text Box 105"/>
            <p:cNvSpPr txBox="1">
              <a:spLocks noChangeAspect="1" noChangeArrowheads="1"/>
            </p:cNvSpPr>
            <p:nvPr/>
          </p:nvSpPr>
          <p:spPr bwMode="auto">
            <a:xfrm>
              <a:off x="4212" y="3026"/>
              <a:ext cx="332"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800">
                  <a:solidFill>
                    <a:srgbClr val="FF0000"/>
                  </a:solidFill>
                </a:rPr>
                <a:t>N</a:t>
              </a:r>
              <a:r>
                <a:rPr lang="en-US" altLang="zh-CN" sz="800" baseline="-16000">
                  <a:solidFill>
                    <a:srgbClr val="FF0000"/>
                  </a:solidFill>
                </a:rPr>
                <a:t>1</a:t>
              </a:r>
            </a:p>
          </p:txBody>
        </p:sp>
        <p:sp>
          <p:nvSpPr>
            <p:cNvPr id="42" name="Text Box 106"/>
            <p:cNvSpPr txBox="1">
              <a:spLocks noChangeAspect="1" noChangeArrowheads="1"/>
            </p:cNvSpPr>
            <p:nvPr/>
          </p:nvSpPr>
          <p:spPr bwMode="auto">
            <a:xfrm>
              <a:off x="3710" y="3429"/>
              <a:ext cx="332"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800">
                  <a:solidFill>
                    <a:srgbClr val="FF0000"/>
                  </a:solidFill>
                </a:rPr>
                <a:t>N</a:t>
              </a:r>
              <a:r>
                <a:rPr lang="en-US" altLang="zh-CN" sz="800" baseline="-16000">
                  <a:solidFill>
                    <a:srgbClr val="FF0000"/>
                  </a:solidFill>
                </a:rPr>
                <a:t>2</a:t>
              </a:r>
            </a:p>
          </p:txBody>
        </p:sp>
        <p:sp>
          <p:nvSpPr>
            <p:cNvPr id="43" name="Text Box 107"/>
            <p:cNvSpPr txBox="1">
              <a:spLocks noChangeAspect="1" noChangeArrowheads="1"/>
            </p:cNvSpPr>
            <p:nvPr/>
          </p:nvSpPr>
          <p:spPr bwMode="auto">
            <a:xfrm>
              <a:off x="3362" y="3080"/>
              <a:ext cx="332"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800">
                  <a:solidFill>
                    <a:srgbClr val="FF0000"/>
                  </a:solidFill>
                </a:rPr>
                <a:t>N</a:t>
              </a:r>
              <a:r>
                <a:rPr lang="en-US" altLang="zh-CN" sz="800" baseline="-16000">
                  <a:solidFill>
                    <a:srgbClr val="FF0000"/>
                  </a:solidFill>
                </a:rPr>
                <a:t>3</a:t>
              </a:r>
            </a:p>
          </p:txBody>
        </p:sp>
        <p:sp>
          <p:nvSpPr>
            <p:cNvPr id="44" name="Text Box 108"/>
            <p:cNvSpPr txBox="1">
              <a:spLocks noChangeAspect="1" noChangeArrowheads="1"/>
            </p:cNvSpPr>
            <p:nvPr/>
          </p:nvSpPr>
          <p:spPr bwMode="auto">
            <a:xfrm>
              <a:off x="3601" y="3026"/>
              <a:ext cx="330"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800">
                  <a:solidFill>
                    <a:schemeClr val="accent2"/>
                  </a:solidFill>
                </a:rPr>
                <a:t>P</a:t>
              </a:r>
              <a:r>
                <a:rPr lang="en-US" altLang="zh-CN" sz="800" baseline="-16000">
                  <a:solidFill>
                    <a:schemeClr val="accent2"/>
                  </a:solidFill>
                </a:rPr>
                <a:t>0</a:t>
              </a:r>
            </a:p>
          </p:txBody>
        </p:sp>
      </p:grpSp>
      <p:grpSp>
        <p:nvGrpSpPr>
          <p:cNvPr id="45" name="Group 110"/>
          <p:cNvGrpSpPr>
            <a:grpSpLocks/>
          </p:cNvGrpSpPr>
          <p:nvPr/>
        </p:nvGrpSpPr>
        <p:grpSpPr bwMode="auto">
          <a:xfrm>
            <a:off x="3680991" y="4970933"/>
            <a:ext cx="1460500" cy="1066800"/>
            <a:chOff x="4368" y="1728"/>
            <a:chExt cx="1177" cy="1009"/>
          </a:xfrm>
        </p:grpSpPr>
        <p:grpSp>
          <p:nvGrpSpPr>
            <p:cNvPr id="46" name="Group 111"/>
            <p:cNvGrpSpPr>
              <a:grpSpLocks noChangeAspect="1"/>
            </p:cNvGrpSpPr>
            <p:nvPr/>
          </p:nvGrpSpPr>
          <p:grpSpPr bwMode="auto">
            <a:xfrm>
              <a:off x="4671" y="2031"/>
              <a:ext cx="605" cy="403"/>
              <a:chOff x="4128" y="1104"/>
              <a:chExt cx="864" cy="576"/>
            </a:xfrm>
          </p:grpSpPr>
          <p:sp>
            <p:nvSpPr>
              <p:cNvPr id="70" name="Freeform 112"/>
              <p:cNvSpPr>
                <a:spLocks noChangeAspect="1"/>
              </p:cNvSpPr>
              <p:nvPr/>
            </p:nvSpPr>
            <p:spPr bwMode="auto">
              <a:xfrm>
                <a:off x="4704" y="1104"/>
                <a:ext cx="288" cy="576"/>
              </a:xfrm>
              <a:custGeom>
                <a:avLst/>
                <a:gdLst>
                  <a:gd name="T0" fmla="*/ 288 w 288"/>
                  <a:gd name="T1" fmla="*/ 0 h 576"/>
                  <a:gd name="T2" fmla="*/ 288 w 288"/>
                  <a:gd name="T3" fmla="*/ 336 h 576"/>
                  <a:gd name="T4" fmla="*/ 0 w 288"/>
                  <a:gd name="T5" fmla="*/ 576 h 576"/>
                  <a:gd name="T6" fmla="*/ 0 w 288"/>
                  <a:gd name="T7" fmla="*/ 384 h 576"/>
                  <a:gd name="T8" fmla="*/ 144 w 288"/>
                  <a:gd name="T9" fmla="*/ 240 h 576"/>
                  <a:gd name="T10" fmla="*/ 144 w 288"/>
                  <a:gd name="T11" fmla="*/ 144 h 576"/>
                  <a:gd name="T12" fmla="*/ 288 w 288"/>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288" h="576">
                    <a:moveTo>
                      <a:pt x="288" y="0"/>
                    </a:moveTo>
                    <a:lnTo>
                      <a:pt x="288" y="336"/>
                    </a:lnTo>
                    <a:lnTo>
                      <a:pt x="0" y="576"/>
                    </a:lnTo>
                    <a:lnTo>
                      <a:pt x="0" y="384"/>
                    </a:lnTo>
                    <a:lnTo>
                      <a:pt x="144" y="240"/>
                    </a:lnTo>
                    <a:lnTo>
                      <a:pt x="144" y="144"/>
                    </a:lnTo>
                    <a:lnTo>
                      <a:pt x="288" y="0"/>
                    </a:lnTo>
                    <a:close/>
                  </a:path>
                </a:pathLst>
              </a:custGeom>
              <a:solidFill>
                <a:srgbClr val="008080"/>
              </a:solidFill>
              <a:ln w="28575" cap="flat" cmpd="sng">
                <a:solidFill>
                  <a:srgbClr val="FF3399"/>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 name="Rectangle 113"/>
              <p:cNvSpPr>
                <a:spLocks noChangeAspect="1" noChangeArrowheads="1"/>
              </p:cNvSpPr>
              <p:nvPr/>
            </p:nvSpPr>
            <p:spPr bwMode="auto">
              <a:xfrm>
                <a:off x="4128" y="1488"/>
                <a:ext cx="576" cy="192"/>
              </a:xfrm>
              <a:prstGeom prst="rect">
                <a:avLst/>
              </a:prstGeom>
              <a:solidFill>
                <a:srgbClr val="008080"/>
              </a:solidFill>
              <a:ln w="2857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Rectangle 114"/>
              <p:cNvSpPr>
                <a:spLocks noChangeAspect="1" noChangeArrowheads="1"/>
              </p:cNvSpPr>
              <p:nvPr/>
            </p:nvSpPr>
            <p:spPr bwMode="auto">
              <a:xfrm>
                <a:off x="4272" y="1248"/>
                <a:ext cx="576" cy="96"/>
              </a:xfrm>
              <a:prstGeom prst="rect">
                <a:avLst/>
              </a:prstGeom>
              <a:solidFill>
                <a:srgbClr val="008080"/>
              </a:solidFill>
              <a:ln w="2857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Freeform 115"/>
              <p:cNvSpPr>
                <a:spLocks noChangeAspect="1"/>
              </p:cNvSpPr>
              <p:nvPr/>
            </p:nvSpPr>
            <p:spPr bwMode="auto">
              <a:xfrm>
                <a:off x="4128" y="1344"/>
                <a:ext cx="720" cy="144"/>
              </a:xfrm>
              <a:custGeom>
                <a:avLst/>
                <a:gdLst>
                  <a:gd name="T0" fmla="*/ 144 w 720"/>
                  <a:gd name="T1" fmla="*/ 0 h 144"/>
                  <a:gd name="T2" fmla="*/ 0 w 720"/>
                  <a:gd name="T3" fmla="*/ 144 h 144"/>
                  <a:gd name="T4" fmla="*/ 576 w 720"/>
                  <a:gd name="T5" fmla="*/ 144 h 144"/>
                  <a:gd name="T6" fmla="*/ 720 w 720"/>
                  <a:gd name="T7" fmla="*/ 0 h 144"/>
                  <a:gd name="T8" fmla="*/ 144 w 720"/>
                  <a:gd name="T9" fmla="*/ 0 h 144"/>
                </a:gdLst>
                <a:ahLst/>
                <a:cxnLst>
                  <a:cxn ang="0">
                    <a:pos x="T0" y="T1"/>
                  </a:cxn>
                  <a:cxn ang="0">
                    <a:pos x="T2" y="T3"/>
                  </a:cxn>
                  <a:cxn ang="0">
                    <a:pos x="T4" y="T5"/>
                  </a:cxn>
                  <a:cxn ang="0">
                    <a:pos x="T6" y="T7"/>
                  </a:cxn>
                  <a:cxn ang="0">
                    <a:pos x="T8" y="T9"/>
                  </a:cxn>
                </a:cxnLst>
                <a:rect l="0" t="0" r="r" b="b"/>
                <a:pathLst>
                  <a:path w="720" h="144">
                    <a:moveTo>
                      <a:pt x="144" y="0"/>
                    </a:moveTo>
                    <a:lnTo>
                      <a:pt x="0" y="144"/>
                    </a:lnTo>
                    <a:lnTo>
                      <a:pt x="576" y="144"/>
                    </a:lnTo>
                    <a:lnTo>
                      <a:pt x="720" y="0"/>
                    </a:lnTo>
                    <a:lnTo>
                      <a:pt x="144" y="0"/>
                    </a:lnTo>
                    <a:close/>
                  </a:path>
                </a:pathLst>
              </a:custGeom>
              <a:solidFill>
                <a:srgbClr val="008080"/>
              </a:solidFill>
              <a:ln w="28575" cap="flat" cmpd="sng">
                <a:solidFill>
                  <a:srgbClr val="FF3399"/>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 name="Freeform 116"/>
              <p:cNvSpPr>
                <a:spLocks noChangeAspect="1"/>
              </p:cNvSpPr>
              <p:nvPr/>
            </p:nvSpPr>
            <p:spPr bwMode="auto">
              <a:xfrm>
                <a:off x="4272" y="1104"/>
                <a:ext cx="720" cy="144"/>
              </a:xfrm>
              <a:custGeom>
                <a:avLst/>
                <a:gdLst>
                  <a:gd name="T0" fmla="*/ 144 w 720"/>
                  <a:gd name="T1" fmla="*/ 0 h 144"/>
                  <a:gd name="T2" fmla="*/ 0 w 720"/>
                  <a:gd name="T3" fmla="*/ 144 h 144"/>
                  <a:gd name="T4" fmla="*/ 576 w 720"/>
                  <a:gd name="T5" fmla="*/ 144 h 144"/>
                  <a:gd name="T6" fmla="*/ 720 w 720"/>
                  <a:gd name="T7" fmla="*/ 0 h 144"/>
                  <a:gd name="T8" fmla="*/ 144 w 720"/>
                  <a:gd name="T9" fmla="*/ 0 h 144"/>
                </a:gdLst>
                <a:ahLst/>
                <a:cxnLst>
                  <a:cxn ang="0">
                    <a:pos x="T0" y="T1"/>
                  </a:cxn>
                  <a:cxn ang="0">
                    <a:pos x="T2" y="T3"/>
                  </a:cxn>
                  <a:cxn ang="0">
                    <a:pos x="T4" y="T5"/>
                  </a:cxn>
                  <a:cxn ang="0">
                    <a:pos x="T6" y="T7"/>
                  </a:cxn>
                  <a:cxn ang="0">
                    <a:pos x="T8" y="T9"/>
                  </a:cxn>
                </a:cxnLst>
                <a:rect l="0" t="0" r="r" b="b"/>
                <a:pathLst>
                  <a:path w="720" h="144">
                    <a:moveTo>
                      <a:pt x="144" y="0"/>
                    </a:moveTo>
                    <a:lnTo>
                      <a:pt x="0" y="144"/>
                    </a:lnTo>
                    <a:lnTo>
                      <a:pt x="576" y="144"/>
                    </a:lnTo>
                    <a:lnTo>
                      <a:pt x="720" y="0"/>
                    </a:lnTo>
                    <a:lnTo>
                      <a:pt x="144" y="0"/>
                    </a:lnTo>
                    <a:close/>
                  </a:path>
                </a:pathLst>
              </a:custGeom>
              <a:solidFill>
                <a:srgbClr val="008080"/>
              </a:solidFill>
              <a:ln w="28575" cap="flat" cmpd="sng">
                <a:solidFill>
                  <a:srgbClr val="FF3399"/>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7" name="Line 117"/>
            <p:cNvSpPr>
              <a:spLocks noChangeAspect="1" noChangeShapeType="1"/>
            </p:cNvSpPr>
            <p:nvPr/>
          </p:nvSpPr>
          <p:spPr bwMode="auto">
            <a:xfrm flipV="1">
              <a:off x="4671" y="1930"/>
              <a:ext cx="0" cy="37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 name="Line 118"/>
            <p:cNvSpPr>
              <a:spLocks noChangeAspect="1" noChangeShapeType="1"/>
            </p:cNvSpPr>
            <p:nvPr/>
          </p:nvSpPr>
          <p:spPr bwMode="auto">
            <a:xfrm flipV="1">
              <a:off x="5276" y="1728"/>
              <a:ext cx="0" cy="30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 name="Line 119"/>
            <p:cNvSpPr>
              <a:spLocks noChangeAspect="1" noChangeShapeType="1"/>
            </p:cNvSpPr>
            <p:nvPr/>
          </p:nvSpPr>
          <p:spPr bwMode="auto">
            <a:xfrm flipV="1">
              <a:off x="4872" y="1728"/>
              <a:ext cx="0" cy="30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 name="Line 120"/>
            <p:cNvSpPr>
              <a:spLocks noChangeAspect="1" noChangeShapeType="1"/>
            </p:cNvSpPr>
            <p:nvPr/>
          </p:nvSpPr>
          <p:spPr bwMode="auto">
            <a:xfrm flipV="1">
              <a:off x="5074" y="1930"/>
              <a:ext cx="0" cy="37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 name="Line 121"/>
            <p:cNvSpPr>
              <a:spLocks noChangeAspect="1" noChangeShapeType="1"/>
            </p:cNvSpPr>
            <p:nvPr/>
          </p:nvSpPr>
          <p:spPr bwMode="auto">
            <a:xfrm flipV="1">
              <a:off x="4772" y="1829"/>
              <a:ext cx="0" cy="30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Line 122"/>
            <p:cNvSpPr>
              <a:spLocks noChangeAspect="1" noChangeShapeType="1"/>
            </p:cNvSpPr>
            <p:nvPr/>
          </p:nvSpPr>
          <p:spPr bwMode="auto">
            <a:xfrm flipV="1">
              <a:off x="5175" y="1829"/>
              <a:ext cx="0" cy="30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 name="Line 123"/>
            <p:cNvSpPr>
              <a:spLocks noChangeAspect="1" noChangeShapeType="1"/>
            </p:cNvSpPr>
            <p:nvPr/>
          </p:nvSpPr>
          <p:spPr bwMode="auto">
            <a:xfrm>
              <a:off x="5276" y="2031"/>
              <a:ext cx="269"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 name="Line 124"/>
            <p:cNvSpPr>
              <a:spLocks noChangeAspect="1" noChangeShapeType="1"/>
            </p:cNvSpPr>
            <p:nvPr/>
          </p:nvSpPr>
          <p:spPr bwMode="auto">
            <a:xfrm>
              <a:off x="5175" y="2132"/>
              <a:ext cx="269"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 name="Line 125"/>
            <p:cNvSpPr>
              <a:spLocks noChangeAspect="1" noChangeShapeType="1"/>
            </p:cNvSpPr>
            <p:nvPr/>
          </p:nvSpPr>
          <p:spPr bwMode="auto">
            <a:xfrm>
              <a:off x="5175" y="2199"/>
              <a:ext cx="269"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 name="Line 126"/>
            <p:cNvSpPr>
              <a:spLocks noChangeAspect="1" noChangeShapeType="1"/>
            </p:cNvSpPr>
            <p:nvPr/>
          </p:nvSpPr>
          <p:spPr bwMode="auto">
            <a:xfrm>
              <a:off x="5074" y="2300"/>
              <a:ext cx="269"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 name="Line 127"/>
            <p:cNvSpPr>
              <a:spLocks noChangeAspect="1" noChangeShapeType="1"/>
            </p:cNvSpPr>
            <p:nvPr/>
          </p:nvSpPr>
          <p:spPr bwMode="auto">
            <a:xfrm>
              <a:off x="5074" y="2434"/>
              <a:ext cx="269"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 name="Line 128"/>
            <p:cNvSpPr>
              <a:spLocks noChangeAspect="1" noChangeShapeType="1"/>
            </p:cNvSpPr>
            <p:nvPr/>
          </p:nvSpPr>
          <p:spPr bwMode="auto">
            <a:xfrm>
              <a:off x="5276" y="2266"/>
              <a:ext cx="269"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 name="Freeform 129"/>
            <p:cNvSpPr>
              <a:spLocks noChangeAspect="1"/>
            </p:cNvSpPr>
            <p:nvPr/>
          </p:nvSpPr>
          <p:spPr bwMode="auto">
            <a:xfrm>
              <a:off x="5343" y="2031"/>
              <a:ext cx="202" cy="403"/>
            </a:xfrm>
            <a:custGeom>
              <a:avLst/>
              <a:gdLst>
                <a:gd name="T0" fmla="*/ 288 w 288"/>
                <a:gd name="T1" fmla="*/ 0 h 576"/>
                <a:gd name="T2" fmla="*/ 288 w 288"/>
                <a:gd name="T3" fmla="*/ 336 h 576"/>
                <a:gd name="T4" fmla="*/ 0 w 288"/>
                <a:gd name="T5" fmla="*/ 576 h 576"/>
                <a:gd name="T6" fmla="*/ 0 w 288"/>
                <a:gd name="T7" fmla="*/ 384 h 576"/>
                <a:gd name="T8" fmla="*/ 144 w 288"/>
                <a:gd name="T9" fmla="*/ 240 h 576"/>
                <a:gd name="T10" fmla="*/ 144 w 288"/>
                <a:gd name="T11" fmla="*/ 144 h 576"/>
                <a:gd name="T12" fmla="*/ 288 w 288"/>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288" h="576">
                  <a:moveTo>
                    <a:pt x="288" y="0"/>
                  </a:moveTo>
                  <a:lnTo>
                    <a:pt x="288" y="336"/>
                  </a:lnTo>
                  <a:lnTo>
                    <a:pt x="0" y="576"/>
                  </a:lnTo>
                  <a:lnTo>
                    <a:pt x="0" y="384"/>
                  </a:lnTo>
                  <a:lnTo>
                    <a:pt x="144" y="240"/>
                  </a:lnTo>
                  <a:lnTo>
                    <a:pt x="144" y="144"/>
                  </a:lnTo>
                  <a:lnTo>
                    <a:pt x="288" y="0"/>
                  </a:lnTo>
                  <a:close/>
                </a:path>
              </a:pathLst>
            </a:custGeom>
            <a:solidFill>
              <a:srgbClr val="0099FF">
                <a:alpha val="50000"/>
              </a:srgbClr>
            </a:solidFill>
            <a:ln w="2857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 name="Line 130"/>
            <p:cNvSpPr>
              <a:spLocks noChangeAspect="1" noChangeShapeType="1"/>
            </p:cNvSpPr>
            <p:nvPr/>
          </p:nvSpPr>
          <p:spPr bwMode="auto">
            <a:xfrm flipH="1">
              <a:off x="4772" y="2300"/>
              <a:ext cx="302" cy="30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 name="Line 131"/>
            <p:cNvSpPr>
              <a:spLocks noChangeAspect="1" noChangeShapeType="1"/>
            </p:cNvSpPr>
            <p:nvPr/>
          </p:nvSpPr>
          <p:spPr bwMode="auto">
            <a:xfrm flipH="1">
              <a:off x="4368" y="2300"/>
              <a:ext cx="303" cy="30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 name="Line 132"/>
            <p:cNvSpPr>
              <a:spLocks noChangeAspect="1" noChangeShapeType="1"/>
            </p:cNvSpPr>
            <p:nvPr/>
          </p:nvSpPr>
          <p:spPr bwMode="auto">
            <a:xfrm flipH="1">
              <a:off x="4772" y="2434"/>
              <a:ext cx="302" cy="30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 name="Line 133"/>
            <p:cNvSpPr>
              <a:spLocks noChangeAspect="1" noChangeShapeType="1"/>
            </p:cNvSpPr>
            <p:nvPr/>
          </p:nvSpPr>
          <p:spPr bwMode="auto">
            <a:xfrm flipH="1">
              <a:off x="4368" y="2434"/>
              <a:ext cx="303" cy="30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Line 134"/>
            <p:cNvSpPr>
              <a:spLocks noChangeAspect="1" noChangeShapeType="1"/>
            </p:cNvSpPr>
            <p:nvPr/>
          </p:nvSpPr>
          <p:spPr bwMode="auto">
            <a:xfrm flipH="1">
              <a:off x="4772" y="2132"/>
              <a:ext cx="403" cy="40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135"/>
            <p:cNvSpPr>
              <a:spLocks noChangeAspect="1" noChangeShapeType="1"/>
            </p:cNvSpPr>
            <p:nvPr/>
          </p:nvSpPr>
          <p:spPr bwMode="auto">
            <a:xfrm flipH="1">
              <a:off x="4368" y="2132"/>
              <a:ext cx="404" cy="40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Rectangle 136"/>
            <p:cNvSpPr>
              <a:spLocks noChangeAspect="1" noChangeArrowheads="1"/>
            </p:cNvSpPr>
            <p:nvPr/>
          </p:nvSpPr>
          <p:spPr bwMode="auto">
            <a:xfrm>
              <a:off x="4368" y="2602"/>
              <a:ext cx="404" cy="135"/>
            </a:xfrm>
            <a:prstGeom prst="rect">
              <a:avLst/>
            </a:prstGeom>
            <a:solidFill>
              <a:srgbClr val="0099FF">
                <a:alpha val="50000"/>
              </a:srgbClr>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Rectangle 137"/>
            <p:cNvSpPr>
              <a:spLocks noChangeAspect="1" noChangeArrowheads="1"/>
            </p:cNvSpPr>
            <p:nvPr/>
          </p:nvSpPr>
          <p:spPr bwMode="auto">
            <a:xfrm>
              <a:off x="4368" y="2535"/>
              <a:ext cx="404" cy="67"/>
            </a:xfrm>
            <a:prstGeom prst="rect">
              <a:avLst/>
            </a:prstGeom>
            <a:solidFill>
              <a:srgbClr val="0099FF">
                <a:alpha val="50000"/>
              </a:srgbClr>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Freeform 138"/>
            <p:cNvSpPr>
              <a:spLocks noChangeAspect="1"/>
            </p:cNvSpPr>
            <p:nvPr/>
          </p:nvSpPr>
          <p:spPr bwMode="auto">
            <a:xfrm>
              <a:off x="4671" y="1829"/>
              <a:ext cx="504" cy="101"/>
            </a:xfrm>
            <a:custGeom>
              <a:avLst/>
              <a:gdLst>
                <a:gd name="T0" fmla="*/ 144 w 720"/>
                <a:gd name="T1" fmla="*/ 0 h 144"/>
                <a:gd name="T2" fmla="*/ 0 w 720"/>
                <a:gd name="T3" fmla="*/ 144 h 144"/>
                <a:gd name="T4" fmla="*/ 576 w 720"/>
                <a:gd name="T5" fmla="*/ 144 h 144"/>
                <a:gd name="T6" fmla="*/ 720 w 720"/>
                <a:gd name="T7" fmla="*/ 0 h 144"/>
                <a:gd name="T8" fmla="*/ 144 w 720"/>
                <a:gd name="T9" fmla="*/ 0 h 144"/>
              </a:gdLst>
              <a:ahLst/>
              <a:cxnLst>
                <a:cxn ang="0">
                  <a:pos x="T0" y="T1"/>
                </a:cxn>
                <a:cxn ang="0">
                  <a:pos x="T2" y="T3"/>
                </a:cxn>
                <a:cxn ang="0">
                  <a:pos x="T4" y="T5"/>
                </a:cxn>
                <a:cxn ang="0">
                  <a:pos x="T6" y="T7"/>
                </a:cxn>
                <a:cxn ang="0">
                  <a:pos x="T8" y="T9"/>
                </a:cxn>
              </a:cxnLst>
              <a:rect l="0" t="0" r="r" b="b"/>
              <a:pathLst>
                <a:path w="720" h="144">
                  <a:moveTo>
                    <a:pt x="144" y="0"/>
                  </a:moveTo>
                  <a:lnTo>
                    <a:pt x="0" y="144"/>
                  </a:lnTo>
                  <a:lnTo>
                    <a:pt x="576" y="144"/>
                  </a:lnTo>
                  <a:lnTo>
                    <a:pt x="720" y="0"/>
                  </a:lnTo>
                  <a:lnTo>
                    <a:pt x="144" y="0"/>
                  </a:lnTo>
                  <a:close/>
                </a:path>
              </a:pathLst>
            </a:custGeom>
            <a:solidFill>
              <a:srgbClr val="0099FF">
                <a:alpha val="50000"/>
              </a:srgbClr>
            </a:solidFill>
            <a:ln w="2857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 name="Freeform 139"/>
            <p:cNvSpPr>
              <a:spLocks noChangeAspect="1"/>
            </p:cNvSpPr>
            <p:nvPr/>
          </p:nvSpPr>
          <p:spPr bwMode="auto">
            <a:xfrm>
              <a:off x="4772" y="1728"/>
              <a:ext cx="504" cy="101"/>
            </a:xfrm>
            <a:custGeom>
              <a:avLst/>
              <a:gdLst>
                <a:gd name="T0" fmla="*/ 144 w 720"/>
                <a:gd name="T1" fmla="*/ 0 h 144"/>
                <a:gd name="T2" fmla="*/ 0 w 720"/>
                <a:gd name="T3" fmla="*/ 144 h 144"/>
                <a:gd name="T4" fmla="*/ 576 w 720"/>
                <a:gd name="T5" fmla="*/ 144 h 144"/>
                <a:gd name="T6" fmla="*/ 720 w 720"/>
                <a:gd name="T7" fmla="*/ 0 h 144"/>
                <a:gd name="T8" fmla="*/ 144 w 720"/>
                <a:gd name="T9" fmla="*/ 0 h 144"/>
              </a:gdLst>
              <a:ahLst/>
              <a:cxnLst>
                <a:cxn ang="0">
                  <a:pos x="T0" y="T1"/>
                </a:cxn>
                <a:cxn ang="0">
                  <a:pos x="T2" y="T3"/>
                </a:cxn>
                <a:cxn ang="0">
                  <a:pos x="T4" y="T5"/>
                </a:cxn>
                <a:cxn ang="0">
                  <a:pos x="T6" y="T7"/>
                </a:cxn>
                <a:cxn ang="0">
                  <a:pos x="T8" y="T9"/>
                </a:cxn>
              </a:cxnLst>
              <a:rect l="0" t="0" r="r" b="b"/>
              <a:pathLst>
                <a:path w="720" h="144">
                  <a:moveTo>
                    <a:pt x="144" y="0"/>
                  </a:moveTo>
                  <a:lnTo>
                    <a:pt x="0" y="144"/>
                  </a:lnTo>
                  <a:lnTo>
                    <a:pt x="576" y="144"/>
                  </a:lnTo>
                  <a:lnTo>
                    <a:pt x="720" y="0"/>
                  </a:lnTo>
                  <a:lnTo>
                    <a:pt x="144" y="0"/>
                  </a:lnTo>
                  <a:close/>
                </a:path>
              </a:pathLst>
            </a:custGeom>
            <a:solidFill>
              <a:srgbClr val="0099FF">
                <a:alpha val="50000"/>
              </a:srgbClr>
            </a:solidFill>
            <a:ln w="2857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5" name="TextBox 74"/>
          <p:cNvSpPr txBox="1"/>
          <p:nvPr/>
        </p:nvSpPr>
        <p:spPr>
          <a:xfrm>
            <a:off x="6695728" y="5017820"/>
            <a:ext cx="2448272" cy="1200329"/>
          </a:xfrm>
          <a:prstGeom prst="rect">
            <a:avLst/>
          </a:prstGeom>
          <a:noFill/>
        </p:spPr>
        <p:txBody>
          <a:bodyPr wrap="square" rtlCol="0">
            <a:spAutoFit/>
          </a:bodyPr>
          <a:lstStyle/>
          <a:p>
            <a:r>
              <a:rPr lang="en-US" altLang="zh-CN" sz="2400" dirty="0" smtClean="0"/>
              <a:t>How to represent 2-/3-D by transformations?</a:t>
            </a:r>
            <a:endParaRPr lang="zh-CN" altLang="en-US" sz="2400" dirty="0"/>
          </a:p>
        </p:txBody>
      </p:sp>
    </p:spTree>
    <p:extLst>
      <p:ext uri="{BB962C8B-B14F-4D97-AF65-F5344CB8AC3E}">
        <p14:creationId xmlns:p14="http://schemas.microsoft.com/office/powerpoint/2010/main" val="31009670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Logic of GUI</a:t>
            </a:r>
            <a:endParaRPr lang="zh-CN" altLang="en-US" dirty="0"/>
          </a:p>
        </p:txBody>
      </p:sp>
      <p:sp>
        <p:nvSpPr>
          <p:cNvPr id="3" name="内容占位符 2"/>
          <p:cNvSpPr>
            <a:spLocks noGrp="1"/>
          </p:cNvSpPr>
          <p:nvPr>
            <p:ph idx="1"/>
          </p:nvPr>
        </p:nvSpPr>
        <p:spPr>
          <a:xfrm>
            <a:off x="457200" y="1000109"/>
            <a:ext cx="8686800" cy="2788932"/>
          </a:xfrm>
        </p:spPr>
        <p:txBody>
          <a:bodyPr>
            <a:normAutofit fontScale="92500" lnSpcReduction="10000"/>
          </a:bodyPr>
          <a:lstStyle/>
          <a:p>
            <a:r>
              <a:rPr lang="en-US" altLang="zh-CN" dirty="0" smtClean="0"/>
              <a:t>Similar with the relationship between basic data type (</a:t>
            </a:r>
            <a:r>
              <a:rPr lang="en-US" altLang="zh-CN" dirty="0" err="1" smtClean="0"/>
              <a:t>int</a:t>
            </a:r>
            <a:r>
              <a:rPr lang="en-US" altLang="zh-CN" dirty="0" smtClean="0"/>
              <a:t>, char) and compound data type (</a:t>
            </a:r>
            <a:r>
              <a:rPr lang="en-US" altLang="zh-CN" dirty="0" err="1" smtClean="0"/>
              <a:t>struct</a:t>
            </a:r>
            <a:r>
              <a:rPr lang="en-US" altLang="zh-CN" dirty="0" smtClean="0"/>
              <a:t>, union), it’s convenient to provide higher abstraction based on primitives, that is the GUI components – WIMP </a:t>
            </a:r>
          </a:p>
          <a:p>
            <a:pPr lvl="1"/>
            <a:r>
              <a:rPr lang="en-US" altLang="zh-CN" dirty="0"/>
              <a:t>Called Graphic Application </a:t>
            </a:r>
            <a:r>
              <a:rPr lang="en-US" altLang="zh-CN" dirty="0" smtClean="0"/>
              <a:t>Software, like OpenGL, DirectX</a:t>
            </a:r>
          </a:p>
          <a:p>
            <a:pPr lvl="1"/>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47</a:t>
            </a:fld>
            <a:endParaRPr lang="zh-CN" altLang="en-US"/>
          </a:p>
        </p:txBody>
      </p:sp>
      <p:cxnSp>
        <p:nvCxnSpPr>
          <p:cNvPr id="7" name="直接箭头连接符 6"/>
          <p:cNvCxnSpPr/>
          <p:nvPr/>
        </p:nvCxnSpPr>
        <p:spPr>
          <a:xfrm>
            <a:off x="2051720" y="3789040"/>
            <a:ext cx="525658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064420" y="3789040"/>
            <a:ext cx="0" cy="266429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2967" y="3453616"/>
            <a:ext cx="617477" cy="369332"/>
          </a:xfrm>
          <a:prstGeom prst="rect">
            <a:avLst/>
          </a:prstGeom>
          <a:noFill/>
        </p:spPr>
        <p:txBody>
          <a:bodyPr wrap="none" rtlCol="0">
            <a:spAutoFit/>
          </a:bodyPr>
          <a:lstStyle/>
          <a:p>
            <a:r>
              <a:rPr lang="en-US" altLang="zh-CN" dirty="0" smtClean="0"/>
              <a:t>(0,0)</a:t>
            </a:r>
            <a:endParaRPr lang="zh-CN" altLang="en-US" dirty="0"/>
          </a:p>
        </p:txBody>
      </p:sp>
      <p:sp>
        <p:nvSpPr>
          <p:cNvPr id="12" name="TextBox 11"/>
          <p:cNvSpPr txBox="1"/>
          <p:nvPr/>
        </p:nvSpPr>
        <p:spPr>
          <a:xfrm>
            <a:off x="6999565" y="6084004"/>
            <a:ext cx="1202573" cy="369332"/>
          </a:xfrm>
          <a:prstGeom prst="rect">
            <a:avLst/>
          </a:prstGeom>
          <a:noFill/>
        </p:spPr>
        <p:txBody>
          <a:bodyPr wrap="none" rtlCol="0">
            <a:spAutoFit/>
          </a:bodyPr>
          <a:lstStyle/>
          <a:p>
            <a:r>
              <a:rPr lang="en-US" altLang="zh-CN" dirty="0" smtClean="0"/>
              <a:t>(1280,800)</a:t>
            </a:r>
            <a:endParaRPr lang="zh-CN" altLang="en-US" dirty="0"/>
          </a:p>
        </p:txBody>
      </p:sp>
      <p:sp>
        <p:nvSpPr>
          <p:cNvPr id="6" name="AutoShape 2" descr="data:image/jpeg;base64,/9j/4AAQSkZJRgABAQAAAQABAAD/2wCEAAkGBhQQEBUUEBEUEhITFxYXGBIWFBcWFBkWFRsVGBsYGBgZGyYeFxojGhcWHy8gIycqLC0sFh4xNTEqNSYrLi0BCQoKBQUFDQUFDSkYEhgpKSkpKSkpKSkpKSkpKSkpKSkpKSkpKSkpKSkpKSkpKSkpKSkpKSkpKSkpKSkpKSkpKf/AABEIAMcA/QMBIgACEQEDEQH/xAAbAAACAwEBAQAAAAAAAAAAAAAABgEEBQMCB//EAEwQAAIBAgMCCQcHCgUDBQEAAAECAwARBBIhBTEGExUiQVFTktIUFmFxgZGTIzI0VHPD0QczQlJylKGytNNDVWKxwhcks0SCg+HwhP/EABQBAQAAAAAAAAAAAAAAAAAAAAD/xAAUEQEAAAAAAAAAAAAAAAAAAAAA/9oADAMBAAIRAxEAPwBm2Xs2LiIfkYvzUf8Ahp+ovorX2fsXAsl5hCj3PNPFrp0aW6qx8BtSFIYleaJWEUV1aRFI5inUE3Gld+W4PrMPxk8VBtcgbN64O9FRyBs3rg70VYvLcH1mH4yeKjluD6zD8ZPFQbXIGzeuDvRUcgbN64O9FWLy3B9Zh+Mnio5bg+sw/GTxUG1yBs3rg70VHIGzeuDvRVi8twfWYfjJ4qOW4PrMPxk8VBtcgbN64O9FRyBs3rg70VY3LcH1mH4yeKjlqD6xD8ZPFQbPIGzeuDvRUcgbN64O9FWNy1B9Yh+Mnio5ag+sQ/GTxUGzyBs3rg70VHIGzeuDvRVi8twfWYfjJ4qOW4PrMPxk8VBtcgbN64O9FRyBs3rg70VYvLcH1mH4yeKjluD6zD8ZPFQbXIGzeuDvRUcgbN64O9FWLy3B9Zh+Mnio5bg+sw/GTxUG1yBs3rg70VHIGzeuDvRVi8twfWYfjJ4qldtQk2GIhJO4CZL/AM1Bs8gbN64O9FRyBs3rg70VUr0ZvTQXeQNm9cHeio5A2b1wd6KsvE7RjitxsqR3vbPIqXtvtmIvvHvrhy9h/rUHx4/FQbfIGzeuDvRUcgbN64O9FWXhtoRy34qVJLWvkkV7Xva+Um24+6u+b00F3kDZvXB3oqOQNm9cHeiqlm9NdBh3/VfutQWeQNm9cHeiqrtPYuAWImMwl7rYAxHeyg6W6r1Doy/ODD1gj/evOb00GTsvCK6Ay4aCNyNUURyBTdxowzb1Cnf01lcMMDGoiyxRjWTcij9TqFNV6W+Ge6L1yfd0GbBhnYMyqxVEhLEbgPJ4Tc+xWPqBq1HsadhdYXIIB6NxFwd/VW9wT4OPiMPIVxBiWQRI6CNWuBh4RvJuNHI0tvq7tTZgwwRZ8dYcW+W+Dje6QrdxfKbkJdrbyAx1saBSTZczOUETl1NitrEEi9tem2tdOQ8R2L/w/H1e+t9cOnGsnlzNLMwBU4SNwzBYmsL3UWV4zpYe1Tb1hcPHJE7pjg0cSpmJwMdwJgpW5dbnMrKbnoYE6UCnLEyMVcFWU2KnQg+mvF6aG4PwyvmbGOWdhzjhmAJbPrpYKBxbjWwBW3SLwvBOAhT5W4zEjnQEEZVDktdtBlKt6jfoNgWL0A01wcDsO9su0EJbJYZVzHjAWQWz3uygkDpAPVXKTgth1TN5cD+bGUIuf5UqqXUuCLl139BvQZ+C2ph1UB8IGIRQXGRizLk52VhYXyv68+tdTtbDafIHdv4nC3vprolrb9PTWg3A/DgXO0YgNRc5N65Qf8ToLL3h1iom4JYZFzNtGMKQWBspuAcpIs+ovppQUztnC3NsMRck24rDmwPQLr0CvUe2sIDc4UsARzTFhgOjQ2UHo/jVw8DIAOdj0WwuQwQEDNlBPym4sQPWQK9NwIiDhPLNWVWB4rm2dsq87PbnNoOs26xcFOZwWYqMqlmIXqBJIHsFh7K83pq80sNcDlCM5sxFgpHNCk6h7aB17wrrDwIgdsiY9GfflUIWta+4SX3EGgUKL08/9Mx9ZPwh46P+mY+sn4Q8dAjXovTz/wBMh9ZPwh46P+mQ+sn4Q8dAkxRMxsoucua1wDlzZM1id2bS/XXCZrHKdCCLi+ujhd2+2bS/XpT+n5NrG/lF+bk1gRubm4y3OJ/T1rG2xwMERdjMWYAm/FgXy55iDztxZP4+yg1231FS2+ooPOzQpx8ee2XiZd5sPnR2/jb+FdI5MWZwvk8GTjQCBGbiLjMpObjrXCAm9t43dFUhi44cXG8yM0fFyDmxPIM2aMi4VSAenXq9Fa+H4UYKM3SKZSOkYaa+v/toKW0YwuPmCiwEOH0/92IP+5NTVeTHriMZNJGHCGOAXeN49VM9xzwL2uDpf5wqxQFM8O0giopSQnKuqxsw3L0jdv6eo0sVrrCrMrFogMsYJ49w9gFvzQQARzrew0FjH4xJ4WIRxlCsGZCujHepO/p/hWBTBjeKSB1jcG9jbjM5JuvWSeil+gKW+Ge6L1yfd0yUt8M90Xrk+7oHL8nP0U/tR/0+GrX23gMNNlGKy6B8uZylgws9iCLXW4PoJG4msj8nP0U/tR/0+GpnlgV/nKrdGoB09vqFBjHZWD4zjMy8aSrZ+OIYkKiqTztbKFt6Ga3zmv4wuzcCissZRQUiVrSsDlhN4yTmuMvQ28AAXsLDaOCTXmLrv5o1sMuvs0oGDQbkXX/SPwoMrD4TBxg5WjAFtDMSBkLGwBbQXZieu5JvUrh8JlC8YpVGD2MzHnIYwpcludY8XbNu5taZwEZNzGl9RfKNzCx6OkaVPkaa8xdd/NGt7X6PQPcKDJwmzsHC4kRlDcwBzMzaqjovznIJys/rv6K9LhcGtjmjFspF5SPmmGx1bXWCL15fSb6nkiacxdN3NGm/0ek+814bZ0RveJNQAeaNQNw3bhc0Gdg9m4QaRlTbUfKsSMhjItdty8VHpuAW3XXKTZeCurFkByWUiZgcrBtRZ+qQ6/6vVWyMIn6i90erqoOES98i33fNG7d1dQFBmDCYS4cMp5y2tKxGcMpBC5rFroova5C23aVxx2zMLNEIuNChY+LW0uqplIJUFrB8gbn2uLXvpWymEQbkUag7hvAsPVpUDARgk8WtzvOUXO/8T76DIk2XgnDAlLHnsOOIAHMA0zc1RxaWG4FB1V2w2HwkZUoYxky5bSaAgOotzrbpW73qrS8ij1+TTUWPNGoOtt1Q2CjIIKLY7+aNd34D3UHhNqREXEsdibXzrvN9N+/Q6eipXaURtaVDmsRzhre+7XXcd1dBhEH6C67+aK8pgoxa0ai27mjTUnTq1JoITaEbMFWRCx0sGBPSdw/Zb3GrFcUwSLa0aC26ygW9Wmm812oCkzhdFdnOdlyIxyhlCnMJF54LgnfYZQdd+mlOdYG3fzGL+yH/ADoMZt5qKlt5qKAooooCiiig44yfi4ncC5RHa3XlUtb+FcBgnKXbESpKRm5pwYhU2BAMbMXy2tcGS5ubEXFvW1/o032Mv8jU9YSBOLXmrqo6B1UCDjIsXFC83yTogubRKAQN4zDGNbT/AEn1GtBhY1ucMgBs/E20+TasR959ZoPNLfDPdF65Pu6ZKW+Ge6L1yfd0Dl+Tn6Kf2o/6fDU10qfk5+in9qP+nw1NdBwkxJDZVQtYAnUDQkgWvvPNNEWJubFHU+ldO8t1/jUYjmsr9HzW9Tbj7Db1AtVig8yOFBJ0AFyfVXCDEktldcpOq63uOo9TDpHuvrb1ioma2Wxsb5TcAkbtRe1jruO4VxnkzLaRHQjUMvOsRuIK3PvFt4Ol6C7XBsaoNhdiN+VS1j1EgWB9BrnhMWJVK5lzrocp67gMNdxsbeojeDRFiAihWVlyi1wpK6dIIBt7bGg6LjVuAcyk6DMpUX6rkWJ9F6o43b6xSFOLditrkFbai/SatvigwIVWe+mqkL7SRa3qufRS9tPBuJm5kj6JzgjNeygE3APSKDQ86F7F/enirQfFFljMdhxlvnC9gVZtwI10HTSocK/ZSfDfw00QYZuKhsQrIF+cpP6BUggEdf8ACg6B3VlDMrBiRopU6AnpY9VWqrLA5ZS7KQpJsEI1II3lz11852PsWKSKNnhV2a5LFbkksdSemg+n1m7f4RYfAQmbFyiKMELmNySzbgFAJY7zYDcCdwNV+BrHk7C7yeIj3nU80dJr5Pw6/Jttna2I42ZsMsa3EUAnYpGp/wDj5zHS7dNugAAB9ugnWRVdGDowDKykFSp1BBGhBHTXSvmX5LeDG1dl/IYkwy4M3IAmJeJjrdAU1UnetxqbjpDfTaArA27+Yxf2Q/51v1gbd/MYv7If86DGbeaipbeaigKKKKAooooIZbixFwdCDutVHYvAZMVFxg8lS7yrkGChbKEkdBqdTooq/WhwT2RFJhVZ4wW4zEc7UHSeXfY6/NHuoFibg8uFxASXDQOjvljmXCJHZhGJNSAVN8sgBBBBTcQwI16vcLMEkS4YRqFviNbdPyGJ39Z9NUaApb4Z7ovXJ93TJS3wz3ReuT7ugcvyc/RT+1H/AE+GprpU/Jz9FP7Uf9Phqa6AooooCiiigjIL3sL7r9NqmiuLYxAbGRAR0Fhf/eg7UVw8uj7RO8Pxo8uj7RO8PxoO9FcPLo+0TvD8aPLo+0TvD8aDvWQ3A/BEknBYYkm5PER3uen5takcyt81g3qIP+1e6Dnh8OsaKkaqiIAqooCqoGgAA0AA6K6UUUBRRRQFYG3fzOL+yH/Ot+sDbv5nF/ZD/nQYzbzUVLbzUUBRRRQccZiRFG8jAkRozkDfZFLG3psK4JiMQd2GvYkEq2IYXUlSMy4Ug2II0JGlRt76JiPsJv8AxvXBnVpiGCG+KnQ3WEkhVDAG+zyTYk/pE9cj7qDrFtU2lMkeUwrnIDFrr8oDbMqMGDROCCBuHXXiWHF4VFs0kSOWcRri0IUOxd3I8lJWNS9yxNhca7qoQyZoMQdDfBruy2/9b+rDEPdGvqO8sm19qRF47YtILRRrxqK8rSBywaItE4ygWUg/OBclSutwo7R2fjI0E2JzyxQHjLHFI1uayFgow6ZiFdtMwq6RVTGYqAYTEiPiImkwWHJijyIOMJnuoUa3Ggtv3VcfefWaDzS3wz3ReuT7umSlvhnui9cn3dA5fk5+in9qP+nw1NdKn5Ofop/aj/p8NTXQFFFFAUUUUAaV8MEynKcKG43E5hLlvfj339O6/wD900GlHB7HhfOzbNhmYzYi8jJAS3y0upLC/voLbAX34Hd1DS1v99fVYb6547ieKHGeSZuOw/zMlrcbFff7ayJdmYUsbYbDpziChTA6EEgqAy3HzT7iatbT2LBxaldlYcAyQc4JhtQZY9NBuINvbQbmJGHK/JnCq1xqwQi3VYEV4wvE3PGnBkaZcoUHpve/s3emsvaGw8OImJ2ZBELfnBHhiV9O6quG2PhjIo8hhc20Ti8MA3ztTp+HzR7QYtm8X5TNxOTLxUF8mW182I35endWvWDsDBpFiJhHhkwwMcByIIwCc2I53yel9Ldelb1AUUUUBRRRQFYG3fzGL+yH/Ot+lnhHjVSPEIxs0kdlFxqRxhNgTc2Gpt0UGa281FS281FAUUUUHDH4bjYpI724xHS9r2zqVvbptevcO0sarBuMhNhbKRLl6ejP6R09ArpRQU8Th5J2naZow08ax/JqwChVkW/OYkn5Q9W4VPH4wLZZIV9NpT03NgX06QOr01booKWKOKljkjeSHLICp5sjFQxvzQW3gaAn23q8xuaiigKW+Ge6L1yfd0yUt8M90Xrk+7oHL8nP0U/tR/0+Gprr5rwZxkkKLdZDEywtaMqCfkowTczLbcBbLfTfTH5wp2OL+In9+gZ6KWPOFOxxfxE/v0ecKdji/iJ/foGeilaThCtjlhxQa2hLoRf0gYgXHtFUYtuTcapZZTEA2ZVUKxPNy2JxbWtzvwN7gHes4bDjBNmmXMzMQs8oF3JY2Aaw1JNhWT5wp2OL+In9+jziTscX8RP79Brchp+vN8eXxf8A69eZdgRsLM85AINvKJt6kMD8/oIB9lZXnEnY4r4if368S8IVtzYcUDdf8SPdcX/x+q9BtHYiHe85/wD6JfFQNhp+vN8eXxVkecSdjiviR/36POJOxxXxE/v0G9hNnJEWZS5ZgoLPI7my5rDnE2HObd11apX84k7HFfET+/QeESdEOKv9on9+gaKKRsBtyYKnHiRyAM+RQtz05T5ZYa/6a0fOJOxxXxE/v0DRRSv5xJ2OK+In9+jziTscV8RP79A0Um8LomLMVcBcj5lykluZMRY5hl3dRvfXTQ95+EKlWyw4oNY2PGR77af4/XWVNjWkSYSRys7i0bXVVUFbc4HEMd5a+/Q+ygsNvNRQTrRegKKL0UBRRRQFFFFAUUUUBS3wz3ReuT7umSlvhnui9cn3dBtbK+jw/ZRfyLVqquyvo8P2UX8i1aoCiiigKKKKArI4TTMsSZXZLyAEqxU2ySm1wQbXA91a9Z21818OUR5CuIjfIgzMQiyMbD1A0Cx5W3by/vEnjr1x79tN8eXx03S8LAVICYzUEZTxRU3HTqTY0orh3t8xvdQd8DIWkQSTzKhPOPlEi2Fj0kkDW3RWvxOHsP8Aup7kXtyhoN2l8m/U+6sHiH/Ub3VPEP8AqN7qBu5MwH+Z4n96Pho5MwH+Z4n96PhpR4h/1G91Agf9RvdQN3JmA/zPE/vR8NHJmA/zPE/vR8NLPI2I+q4j4Mn4UcjYj6riPgyfhQM3JmA/zPE/vR8NHJmA/wAzxP70fDSzyNiPquI+DJ+FHI2I+q4j4Mn4UDMdm7P/AM0xH70fDVbH4PArE7RbTnaQIxRfKiczAHKLAa3OlY0GysQM18NihmjlTMkUgZTJG6Bh83cWB3jdV/FpO4my4XFgSnEWUwMQRMIApZr3BXij0NfNv30GF5W3by/vEnjqPK27eX94k8dOE20ZePSRMFjFypKpvCxN5CliOduGU9I3ivGDx0yZv+32hHmlmktFCliJXVxm4xTqACNNOcd9AnYrHOI3IxEtwrEfLybwpI/Tp8NK+2YcQYcQeJxiRssx4oxPxPOkModjm+cF5vzTu32poNAUUUUBRRVFYpJBMRiOLKOyRpxKsLrHE/OYm+rSdHRQXqKr7OkdkPGqA6PJG2W+UmN2S46gct7dF7XO+rFAUt8M90Xrk+7pkpb4Z7ovXJ93QbWyvo8P2UX8i1aqrsr6PD9lF/ItWqAooooCiiigK8hbyRjQXMmp3fmMRvr1XkLeSMDeTKPfBiKCxhtoaLljxNgq3URBl+bbQnUDW/sFdeUW0+TxOlv/AE0etgB0jpIJ9tRBtyBVXLO8ZyrmVQhF9STrfW5Ovq6q7x7VSVhxeIxDMBqFRWuATqVA01YXI32F6Dxh8S8hKok5KoMwMeHQ3a4D2Ygi5Vt2lwatGObsZd7dGF/StYXz3stvbfWu+xC7Suzo6jioUzOCCxRsQTvAJNmUk23tW1QLggmsLxTXFtR5KL2DA3Ae2uYd0VxxWCneJ04qRi8bpzxhVXM62DEo1xY9V959FNNFBFqm1FFAWotRRQFqLUUUBai1FFBm8JR/2WJ+wm/kalimfhL9CxP2E38jUsUBRQBQaCrtViMPMQSCIpSCN4IRtR6aMJsZo1KoeLVmZsgzZQbKrWPklyOYNST1k61ZkizKQwurAggjQg6EVV5HjHQ4/wDmmH/Og47U4N2wk2ICRs3ykpmLFZMzHNcWw6HmtcjdvsSQNNJ959dUjsWJt6Mw6QZJWHtBcg+2rlAUt8M90Xrk+7pkpb4Z7ovXJ93QbWyvo8P2UX8i1aqrsr6PD9lF/ItWqAooooCiiigKmBLzQgby0g98GIqK67P+k4f7Rv8Awz0FfA7HnjiRWwNyqoCc2EOqoqk3YE2JBbXpPv0th7MlGKWR8MIVWKVS14NS7QkC0VtBkbfffTVRQFFFFAUUUUBRRRQFFFFAUUUUBRRRQZvCX6FifsJv5GpYpn4S/QsT9hN/I1LFBlcJY80IAUOeMTmFS+Y3IChFVi5uQbW6KpYJOLQL5DjxbeEbGIlzqcqCCyi+thYamwFbeMwvGKAHKFWDBgFJBHoYEEEEj217imxKgKuMcAbhxMHgoMHGhGCgYN8LJacnEz8dxj3w865TLLCpNrhrZtFi0HNrjsyLIGPkGKBc3vh0xUCZd4BVIMpIubNa9iASbCt7G4aXEADEYl5FGey5Ik1eOSIm6pfRZG9tuqiKGdSCMW9xuPFQ7yCL2yWvYn3mgyMe6GFw2z5w7ABcTifKXEOvzg0kFoxc3JFtwudBZibear4wYiaNo5cW7RuLMoihFx0i4S49YqwTQRS3wz3ReuT7umSlvhnui9cn3dBtbK+jw/ZRfyLVqqGDxSx4aEu2UGOIDQkklAbAAEk2B91TJtuFQSzlVGpZo5AAOskrYD0mgvUV4knVVLlgECli19MoFyb9Vtb1W5Yi/Wb4UvgoLlFcsLi0lUPGwdTfnA6XBsR6CDpauB2xFcjOTYlTaORhdSQRcKRoQR7KC5RFiOLlhcqzKjknKMxsY5Vvbp1Ye+q+F2hHKWEbhilsy6hhfddSARfoNuiuk2JRLZ3VL7szBb26rnWgYvO6Ls5/hNR53RdnP8JqwQbi41B6arYjaUcbZXezWByhWY2JIBOUGwJVt/UeqgZ/O6Ls5/hNR53RdnP8JqUZdvwKLtJlHWySAe8rXfCbSjmUtE4dQcpIvodNLWvfUe+gZ/O2Ls5/hNR52xdnP8JqwM3obuN+Fc5MUqoXZgEAuW6AB00DH53RdnP8JqPO6Ls5/hNSpy1F+s3wpfBUptiIkAPqxAF0dQSTYC7KBcnQUDV52xdnP8JqPO2Ls5/hNWDRQb3nbF2c/wAJqPO6Ls5/hNWDRQb3ndF2c/wmo87ouzn+E1L0syoLswUAE3JAFhvOtccNtOKW/Fyo9rXAYX1vb32PuNBtba4SJLhpo0jmLPFIqjiiNWVgNTu1NZ1FFAUUUUBRUM1hcmwGpJ3WFURt2A7p0N93O3+qgv0VRG3YL24+O5IHzgNToBrV6gKW+Ge6L1yfd0yUt8M90Xrk+7oNPAz8WmBcDNlMZte17YabS53U7PiOPBjeGVFcEF7qANL3BDX36A230ixEiDCMFLZOKYhVLEDiHUHKpBIDMu43rZg2zhteMwsra3FsKygewsb9OvpoMXaWFEMGPiUnJH5QFBO4GFXIHUMzsQBoL2FPkO2CTYwSKLkFuaVAuVve/Ra500pHx+aaLGlI3HHGYojDK5zQog0O67AjWtZNsYY6y4SZjmJBGGcaG2hux6t27ooK+0NmpBjSIi2V4VYgtcZkdkB9YXm3OtlAvoLeuDSKAshilZkkxFmV1y2E051ViNBm1P8AqHXXPEYtZsTmiikijWHJz0yc4uWsAfX/ABqts/FLGhWSB2YSTG5wrPo0sjKQ6sLgqR6r+ig1OFGBXPh8QA8cjzZWUkbmhcMpt0Hioza9roptcVS2Hgw3GOVlZmlmBcRRSDKs0qIoMgJVQF3aAX9ZrvtjbnlIw6LFMGSUO7NEY0sIpVJFzpzmFhrvrnsvHQRxsk+Gnd+NxBzLEzAq8sjLZlOoysPVc0GhhuAcDqGBljvfmaR21O5Fsqj0AAUt8H8MXcgtO2WGIXjCsxyy40XbOCToth/GmnCcKsPEuWPDYlRe9hA2/wBppV2Y3FsTJA5zRxlfkTJZhLiWIOVrocsi39duug3oeBSTKytNi4wcg54iBOWzC10PVr6qoYPZ/k2JmjDtIFnhILZQxz8VIRzQB85j0VqYPhBh0yt5LiBIBqwge1yLG1yTbfv66z/KuNxE8vFyKjyREB0sxCJECct72up91A2QbXMlgcPIMwW+qEBW6b5rkeylfhZhhHxoW9iIm1PSWAv/AAFX8JPhwTxkSEaWy4dl11BvcnS1rDosazuEbiRH4lGyhI1VMtichvZQfRQXMLgI3QZocQxIHOSxUkxi9uoWPvr1wg2RHHhxImcMZcLdWOozYjDEgjoPNFZo2kg/wZGOVRz8NLvVd+jD9K3sHprrjtqRvhxDDh5lZpsOxJiZUtHNExJLMbWRP4UHQUUCigKKKKDKxeHVsZCGVWzRSg5kRvmvBYjMptbjG3b/AGC3nhHs6IQaRoM7RKTxcQOWVowQCEuDlci410vp0dcfdMRDJkZlVZVOVZGsWMLKSI4pDb5M9HtrntXFGdFRI3uZIdSmJACpJHckvhUXRVvqwvY9dqDXJqKKKAooooKm1/o032Mv8jVmnESS50zTuJHkGTIvyhhdZLhVYMQqDKGF72t+jYam04y0EqqLs0cgA6yVYAe81USeHpgnJ6ScIQ2pNz9Fa5Ol9Re5oMvGmcRyA4ibiEVojC2gzrCwK/niSAVJ+bbdcA601PvPrNYW0DE8LrHBOJGUhT5MVGYi2p8mXKDexOYaE61uOdT66CKW+Ge6L1yfd0yUt8M90Xrk+7oLGzeEeHEEQMwuI4wRkk3hFH6tWfObDdsO5J4aiignzmw3bDuSeGjzmw3bDuSeGoooJ85sN2w7knho85sN2w7knhqKKCfObDdsO5J4aPObDdsO5J4aiignzmw3bDuSeGjzmw3bDuSeGoooJ85sN2w7knho85sN2w7knhqKKCfObDdsO5J4aPObDdsO5J4aiignzmw3bDuSeGjzmw3bDuSeGoooJ85sN2w7knho85sN2w7knhqKKCfObDdsO5J4aPObDdsO5J4aiignzmw3bDuSeGjzlw3bDuSeGoooJ85sN2w7knho85sN2w7knhqKKCfObDdsO5J4aPObDdsO5J4aiignzmw3bDuSeGjzlw3bDuSeGoooJ85cN2w7knho85sN2w7knhqKKCfObDdsO5J4aX+F234GEWWUGxf9F/8AR1rUUU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Picture 4" descr="http://ts1.mm.bing.net/th?id=H.4758047238784172&amp;pid=1.7&amp;w=250&amp;h=112&amp;c=7&amp;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245" y="3933056"/>
            <a:ext cx="4868043" cy="218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2278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dirty="0"/>
          </a:p>
        </p:txBody>
      </p:sp>
      <p:sp>
        <p:nvSpPr>
          <p:cNvPr id="3" name="内容占位符 2"/>
          <p:cNvSpPr>
            <a:spLocks noGrp="1"/>
          </p:cNvSpPr>
          <p:nvPr>
            <p:ph idx="1"/>
          </p:nvPr>
        </p:nvSpPr>
        <p:spPr/>
        <p:txBody>
          <a:bodyPr/>
          <a:lstStyle/>
          <a:p>
            <a:r>
              <a:rPr lang="en-US" altLang="zh-CN" dirty="0"/>
              <a:t>The most important type of graph we use is a tree. A (connected) tree is a directed graph without closed paths or loops.</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48</a:t>
            </a:fld>
            <a:endParaRPr lang="zh-CN" altLang="en-US"/>
          </a:p>
        </p:txBody>
      </p:sp>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152" y="2434042"/>
            <a:ext cx="4901668" cy="2378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6" y="2708920"/>
            <a:ext cx="3292538" cy="182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614" y="5013176"/>
            <a:ext cx="6536778" cy="1844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descr="http://www.downloads-ebook.com/upload/201110/201110041012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0392" y="5509118"/>
            <a:ext cx="1086998" cy="136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52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fade">
                                      <p:cBhvr>
                                        <p:cTn id="7" dur="1000"/>
                                        <p:tgtEl>
                                          <p:spTgt spid="68612"/>
                                        </p:tgtEl>
                                      </p:cBhvr>
                                    </p:animEffect>
                                    <p:anim calcmode="lin" valueType="num">
                                      <p:cBhvr>
                                        <p:cTn id="8" dur="1000" fill="hold"/>
                                        <p:tgtEl>
                                          <p:spTgt spid="68612"/>
                                        </p:tgtEl>
                                        <p:attrNameLst>
                                          <p:attrName>ppt_x</p:attrName>
                                        </p:attrNameLst>
                                      </p:cBhvr>
                                      <p:tavLst>
                                        <p:tav tm="0">
                                          <p:val>
                                            <p:strVal val="#ppt_x"/>
                                          </p:val>
                                        </p:tav>
                                        <p:tav tm="100000">
                                          <p:val>
                                            <p:strVal val="#ppt_x"/>
                                          </p:val>
                                        </p:tav>
                                      </p:tavLst>
                                    </p:anim>
                                    <p:anim calcmode="lin" valueType="num">
                                      <p:cBhvr>
                                        <p:cTn id="9" dur="1000" fill="hold"/>
                                        <p:tgtEl>
                                          <p:spTgt spid="686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Logic of GUI</a:t>
            </a:r>
            <a:endParaRPr lang="zh-CN" altLang="en-US" dirty="0"/>
          </a:p>
        </p:txBody>
      </p:sp>
      <p:sp>
        <p:nvSpPr>
          <p:cNvPr id="3" name="内容占位符 2"/>
          <p:cNvSpPr>
            <a:spLocks noGrp="1"/>
          </p:cNvSpPr>
          <p:nvPr>
            <p:ph idx="1"/>
          </p:nvPr>
        </p:nvSpPr>
        <p:spPr>
          <a:xfrm>
            <a:off x="457200" y="1000109"/>
            <a:ext cx="8686800" cy="2453508"/>
          </a:xfrm>
        </p:spPr>
        <p:txBody>
          <a:bodyPr>
            <a:normAutofit lnSpcReduction="10000"/>
          </a:bodyPr>
          <a:lstStyle/>
          <a:p>
            <a:r>
              <a:rPr lang="en-US" altLang="zh-CN" dirty="0" smtClean="0"/>
              <a:t>With </a:t>
            </a:r>
            <a:r>
              <a:rPr lang="en-US" altLang="zh-CN" b="1" cap="small" dirty="0" smtClean="0"/>
              <a:t>Interrupt</a:t>
            </a:r>
            <a:r>
              <a:rPr lang="en-US" altLang="zh-CN" dirty="0" smtClean="0"/>
              <a:t>,  OS can capture the position of your mouse as well as the input from keyboard, and then send messages to combine position with functions connected with GUI components</a:t>
            </a:r>
          </a:p>
          <a:p>
            <a:pPr lvl="1"/>
            <a:r>
              <a:rPr lang="en-US" altLang="zh-CN" dirty="0" smtClean="0"/>
              <a:t>This is called </a:t>
            </a:r>
            <a:r>
              <a:rPr lang="en-US" altLang="zh-CN" b="1" dirty="0" smtClean="0"/>
              <a:t>event driven</a:t>
            </a:r>
            <a:r>
              <a:rPr lang="en-US" altLang="zh-CN" dirty="0" smtClean="0"/>
              <a:t> mechanism</a:t>
            </a:r>
          </a:p>
          <a:p>
            <a:pPr lvl="1"/>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49</a:t>
            </a:fld>
            <a:endParaRPr lang="zh-CN" altLang="en-US"/>
          </a:p>
        </p:txBody>
      </p:sp>
      <p:cxnSp>
        <p:nvCxnSpPr>
          <p:cNvPr id="7" name="直接箭头连接符 6"/>
          <p:cNvCxnSpPr/>
          <p:nvPr/>
        </p:nvCxnSpPr>
        <p:spPr>
          <a:xfrm>
            <a:off x="2051720" y="3789040"/>
            <a:ext cx="525658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064420" y="3789040"/>
            <a:ext cx="0" cy="266429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2967" y="3453616"/>
            <a:ext cx="617477" cy="369332"/>
          </a:xfrm>
          <a:prstGeom prst="rect">
            <a:avLst/>
          </a:prstGeom>
          <a:noFill/>
        </p:spPr>
        <p:txBody>
          <a:bodyPr wrap="none" rtlCol="0">
            <a:spAutoFit/>
          </a:bodyPr>
          <a:lstStyle/>
          <a:p>
            <a:r>
              <a:rPr lang="en-US" altLang="zh-CN" dirty="0" smtClean="0"/>
              <a:t>(0,0)</a:t>
            </a:r>
            <a:endParaRPr lang="zh-CN" altLang="en-US" dirty="0"/>
          </a:p>
        </p:txBody>
      </p:sp>
      <p:sp>
        <p:nvSpPr>
          <p:cNvPr id="12" name="TextBox 11"/>
          <p:cNvSpPr txBox="1"/>
          <p:nvPr/>
        </p:nvSpPr>
        <p:spPr>
          <a:xfrm>
            <a:off x="6999565" y="6084004"/>
            <a:ext cx="1202573" cy="369332"/>
          </a:xfrm>
          <a:prstGeom prst="rect">
            <a:avLst/>
          </a:prstGeom>
          <a:noFill/>
        </p:spPr>
        <p:txBody>
          <a:bodyPr wrap="none" rtlCol="0">
            <a:spAutoFit/>
          </a:bodyPr>
          <a:lstStyle/>
          <a:p>
            <a:r>
              <a:rPr lang="en-US" altLang="zh-CN" dirty="0" smtClean="0"/>
              <a:t>(1280,800)</a:t>
            </a:r>
            <a:endParaRPr lang="zh-CN" altLang="en-US" dirty="0"/>
          </a:p>
        </p:txBody>
      </p:sp>
      <p:sp>
        <p:nvSpPr>
          <p:cNvPr id="6" name="AutoShape 2" descr="data:image/jpeg;base64,/9j/4AAQSkZJRgABAQAAAQABAAD/2wCEAAkGBhQQEBUUEBEUEhITFxYXGBIWFBcWFBkWFRsVGBsYGBgZGyYeFxojGhcWHy8gIycqLC0sFh4xNTEqNSYrLi0BCQoKBQUFDQUFDSkYEhgpKSkpKSkpKSkpKSkpKSkpKSkpKSkpKSkpKSkpKSkpKSkpKSkpKSkpKSkpKSkpKSkpKf/AABEIAMcA/QMBIgACEQEDEQH/xAAbAAACAwEBAQAAAAAAAAAAAAAABgEEBQMCB//EAEwQAAIBAgMCCQcHCgUDBQEAAAECAwARBBIhBTEGExUiQVFTktIUFmFxgZGTIzI0VHPD0QczQlJylKGytNNDVWKxwhcks0SCg+HwhP/EABQBAQAAAAAAAAAAAAAAAAAAAAD/xAAUEQEAAAAAAAAAAAAAAAAAAAAA/9oADAMBAAIRAxEAPwBm2Xs2LiIfkYvzUf8Ahp+ovorX2fsXAsl5hCj3PNPFrp0aW6qx8BtSFIYleaJWEUV1aRFI5inUE3Gld+W4PrMPxk8VBtcgbN64O9FRyBs3rg70VYvLcH1mH4yeKjluD6zD8ZPFQbXIGzeuDvRUcgbN64O9FWLy3B9Zh+Mnio5bg+sw/GTxUG1yBs3rg70VHIGzeuDvRVi8twfWYfjJ4qOW4PrMPxk8VBtcgbN64O9FRyBs3rg70VY3LcH1mH4yeKjlqD6xD8ZPFQbPIGzeuDvRUcgbN64O9FWNy1B9Yh+Mnio5ag+sQ/GTxUGzyBs3rg70VHIGzeuDvRVi8twfWYfjJ4qOW4PrMPxk8VBtcgbN64O9FRyBs3rg70VYvLcH1mH4yeKjluD6zD8ZPFQbXIGzeuDvRUcgbN64O9FWLy3B9Zh+Mnio5bg+sw/GTxUG1yBs3rg70VHIGzeuDvRVi8twfWYfjJ4qldtQk2GIhJO4CZL/AM1Bs8gbN64O9FRyBs3rg70VUr0ZvTQXeQNm9cHeio5A2b1wd6KsvE7RjitxsqR3vbPIqXtvtmIvvHvrhy9h/rUHx4/FQbfIGzeuDvRUcgbN64O9FWXhtoRy34qVJLWvkkV7Xva+Um24+6u+b00F3kDZvXB3oqOQNm9cHeiqlm9NdBh3/VfutQWeQNm9cHeiqrtPYuAWImMwl7rYAxHeyg6W6r1Doy/ODD1gj/evOb00GTsvCK6Ay4aCNyNUURyBTdxowzb1Cnf01lcMMDGoiyxRjWTcij9TqFNV6W+Ge6L1yfd0GbBhnYMyqxVEhLEbgPJ4Tc+xWPqBq1HsadhdYXIIB6NxFwd/VW9wT4OPiMPIVxBiWQRI6CNWuBh4RvJuNHI0tvq7tTZgwwRZ8dYcW+W+Dje6QrdxfKbkJdrbyAx1saBSTZczOUETl1NitrEEi9tem2tdOQ8R2L/w/H1e+t9cOnGsnlzNLMwBU4SNwzBYmsL3UWV4zpYe1Tb1hcPHJE7pjg0cSpmJwMdwJgpW5dbnMrKbnoYE6UCnLEyMVcFWU2KnQg+mvF6aG4PwyvmbGOWdhzjhmAJbPrpYKBxbjWwBW3SLwvBOAhT5W4zEjnQEEZVDktdtBlKt6jfoNgWL0A01wcDsO9su0EJbJYZVzHjAWQWz3uygkDpAPVXKTgth1TN5cD+bGUIuf5UqqXUuCLl139BvQZ+C2ph1UB8IGIRQXGRizLk52VhYXyv68+tdTtbDafIHdv4nC3vprolrb9PTWg3A/DgXO0YgNRc5N65Qf8ToLL3h1iom4JYZFzNtGMKQWBspuAcpIs+ovppQUztnC3NsMRck24rDmwPQLr0CvUe2sIDc4UsARzTFhgOjQ2UHo/jVw8DIAOdj0WwuQwQEDNlBPym4sQPWQK9NwIiDhPLNWVWB4rm2dsq87PbnNoOs26xcFOZwWYqMqlmIXqBJIHsFh7K83pq80sNcDlCM5sxFgpHNCk6h7aB17wrrDwIgdsiY9GfflUIWta+4SX3EGgUKL08/9Mx9ZPwh46P+mY+sn4Q8dAjXovTz/wBMh9ZPwh46P+mQ+sn4Q8dAkxRMxsoucua1wDlzZM1id2bS/XXCZrHKdCCLi+ujhd2+2bS/XpT+n5NrG/lF+bk1gRubm4y3OJ/T1rG2xwMERdjMWYAm/FgXy55iDztxZP4+yg1231FS2+ooPOzQpx8ee2XiZd5sPnR2/jb+FdI5MWZwvk8GTjQCBGbiLjMpObjrXCAm9t43dFUhi44cXG8yM0fFyDmxPIM2aMi4VSAenXq9Fa+H4UYKM3SKZSOkYaa+v/toKW0YwuPmCiwEOH0/92IP+5NTVeTHriMZNJGHCGOAXeN49VM9xzwL2uDpf5wqxQFM8O0giopSQnKuqxsw3L0jdv6eo0sVrrCrMrFogMsYJ49w9gFvzQQARzrew0FjH4xJ4WIRxlCsGZCujHepO/p/hWBTBjeKSB1jcG9jbjM5JuvWSeil+gKW+Ge6L1yfd0yUt8M90Xrk+7oHL8nP0U/tR/0+GrX23gMNNlGKy6B8uZylgws9iCLXW4PoJG4msj8nP0U/tR/0+GpnlgV/nKrdGoB09vqFBjHZWD4zjMy8aSrZ+OIYkKiqTztbKFt6Ga3zmv4wuzcCissZRQUiVrSsDlhN4yTmuMvQ28AAXsLDaOCTXmLrv5o1sMuvs0oGDQbkXX/SPwoMrD4TBxg5WjAFtDMSBkLGwBbQXZieu5JvUrh8JlC8YpVGD2MzHnIYwpcludY8XbNu5taZwEZNzGl9RfKNzCx6OkaVPkaa8xdd/NGt7X6PQPcKDJwmzsHC4kRlDcwBzMzaqjovznIJys/rv6K9LhcGtjmjFspF5SPmmGx1bXWCL15fSb6nkiacxdN3NGm/0ek+814bZ0RveJNQAeaNQNw3bhc0Gdg9m4QaRlTbUfKsSMhjItdty8VHpuAW3XXKTZeCurFkByWUiZgcrBtRZ+qQ6/6vVWyMIn6i90erqoOES98i33fNG7d1dQFBmDCYS4cMp5y2tKxGcMpBC5rFroova5C23aVxx2zMLNEIuNChY+LW0uqplIJUFrB8gbn2uLXvpWymEQbkUag7hvAsPVpUDARgk8WtzvOUXO/8T76DIk2XgnDAlLHnsOOIAHMA0zc1RxaWG4FB1V2w2HwkZUoYxky5bSaAgOotzrbpW73qrS8ij1+TTUWPNGoOtt1Q2CjIIKLY7+aNd34D3UHhNqREXEsdibXzrvN9N+/Q6eipXaURtaVDmsRzhre+7XXcd1dBhEH6C67+aK8pgoxa0ai27mjTUnTq1JoITaEbMFWRCx0sGBPSdw/Zb3GrFcUwSLa0aC26ygW9Wmm812oCkzhdFdnOdlyIxyhlCnMJF54LgnfYZQdd+mlOdYG3fzGL+yH/ADoMZt5qKlt5qKAooooCiiig44yfi4ncC5RHa3XlUtb+FcBgnKXbESpKRm5pwYhU2BAMbMXy2tcGS5ubEXFvW1/o032Mv8jU9YSBOLXmrqo6B1UCDjIsXFC83yTogubRKAQN4zDGNbT/AEn1GtBhY1ucMgBs/E20+TasR959ZoPNLfDPdF65Pu6ZKW+Ge6L1yfd0Dl+Tn6Kf2o/6fDU10qfk5+in9qP+nw1NdBwkxJDZVQtYAnUDQkgWvvPNNEWJubFHU+ldO8t1/jUYjmsr9HzW9Tbj7Db1AtVig8yOFBJ0AFyfVXCDEktldcpOq63uOo9TDpHuvrb1ioma2Wxsb5TcAkbtRe1jruO4VxnkzLaRHQjUMvOsRuIK3PvFt4Ol6C7XBsaoNhdiN+VS1j1EgWB9BrnhMWJVK5lzrocp67gMNdxsbeojeDRFiAihWVlyi1wpK6dIIBt7bGg6LjVuAcyk6DMpUX6rkWJ9F6o43b6xSFOLditrkFbai/SatvigwIVWe+mqkL7SRa3qufRS9tPBuJm5kj6JzgjNeygE3APSKDQ86F7F/enirQfFFljMdhxlvnC9gVZtwI10HTSocK/ZSfDfw00QYZuKhsQrIF+cpP6BUggEdf8ACg6B3VlDMrBiRopU6AnpY9VWqrLA5ZS7KQpJsEI1II3lz11852PsWKSKNnhV2a5LFbkksdSemg+n1m7f4RYfAQmbFyiKMELmNySzbgFAJY7zYDcCdwNV+BrHk7C7yeIj3nU80dJr5Pw6/Jttna2I42ZsMsa3EUAnYpGp/wDj5zHS7dNugAAB9ugnWRVdGDowDKykFSp1BBGhBHTXSvmX5LeDG1dl/IYkwy4M3IAmJeJjrdAU1UnetxqbjpDfTaArA27+Yxf2Q/51v1gbd/MYv7If86DGbeaipbeaigKKKKAooooIZbixFwdCDutVHYvAZMVFxg8lS7yrkGChbKEkdBqdTooq/WhwT2RFJhVZ4wW4zEc7UHSeXfY6/NHuoFibg8uFxASXDQOjvljmXCJHZhGJNSAVN8sgBBBBTcQwI16vcLMEkS4YRqFviNbdPyGJ39Z9NUaApb4Z7ovXJ93TJS3wz3ReuT7ugcvyc/RT+1H/AE+GprpU/Jz9FP7Uf9Phqa6AooooCiiigjIL3sL7r9NqmiuLYxAbGRAR0Fhf/eg7UVw8uj7RO8Pxo8uj7RO8PxoO9FcPLo+0TvD8aPLo+0TvD8aDvWQ3A/BEknBYYkm5PER3uen5takcyt81g3qIP+1e6Dnh8OsaKkaqiIAqooCqoGgAA0AA6K6UUUBRRRQFYG3fzOL+yH/Ot+sDbv5nF/ZD/nQYzbzUVLbzUUBRRRQccZiRFG8jAkRozkDfZFLG3psK4JiMQd2GvYkEq2IYXUlSMy4Ug2II0JGlRt76JiPsJv8AxvXBnVpiGCG+KnQ3WEkhVDAG+zyTYk/pE9cj7qDrFtU2lMkeUwrnIDFrr8oDbMqMGDROCCBuHXXiWHF4VFs0kSOWcRri0IUOxd3I8lJWNS9yxNhca7qoQyZoMQdDfBruy2/9b+rDEPdGvqO8sm19qRF47YtILRRrxqK8rSBywaItE4ygWUg/OBclSutwo7R2fjI0E2JzyxQHjLHFI1uayFgow6ZiFdtMwq6RVTGYqAYTEiPiImkwWHJijyIOMJnuoUa3Ggtv3VcfefWaDzS3wz3ReuT7umSlvhnui9cn3dA5fk5+in9qP+nw1NdKn5Ofop/aj/p8NTXQFFFFAUUUUAaV8MEynKcKG43E5hLlvfj339O6/wD900GlHB7HhfOzbNhmYzYi8jJAS3y0upLC/voLbAX34Hd1DS1v99fVYb6547ieKHGeSZuOw/zMlrcbFff7ayJdmYUsbYbDpziChTA6EEgqAy3HzT7iatbT2LBxaldlYcAyQc4JhtQZY9NBuINvbQbmJGHK/JnCq1xqwQi3VYEV4wvE3PGnBkaZcoUHpve/s3emsvaGw8OImJ2ZBELfnBHhiV9O6quG2PhjIo8hhc20Ti8MA3ztTp+HzR7QYtm8X5TNxOTLxUF8mW182I35endWvWDsDBpFiJhHhkwwMcByIIwCc2I53yel9Ldelb1AUUUUBRRRQFYG3fzGL+yH/Ot+lnhHjVSPEIxs0kdlFxqRxhNgTc2Gpt0UGa281FS281FAUUUUHDH4bjYpI724xHS9r2zqVvbptevcO0sarBuMhNhbKRLl6ejP6R09ArpRQU8Th5J2naZow08ax/JqwChVkW/OYkn5Q9W4VPH4wLZZIV9NpT03NgX06QOr01booKWKOKljkjeSHLICp5sjFQxvzQW3gaAn23q8xuaiigKW+Ge6L1yfd0yUt8M90Xrk+7oHL8nP0U/tR/0+Gprr5rwZxkkKLdZDEywtaMqCfkowTczLbcBbLfTfTH5wp2OL+In9+gZ6KWPOFOxxfxE/v0ecKdji/iJ/foGeilaThCtjlhxQa2hLoRf0gYgXHtFUYtuTcapZZTEA2ZVUKxPNy2JxbWtzvwN7gHes4bDjBNmmXMzMQs8oF3JY2Aaw1JNhWT5wp2OL+In9+jziTscX8RP79Brchp+vN8eXxf8A69eZdgRsLM85AINvKJt6kMD8/oIB9lZXnEnY4r4if368S8IVtzYcUDdf8SPdcX/x+q9BtHYiHe85/wD6JfFQNhp+vN8eXxVkecSdjiviR/36POJOxxXxE/v0G9hNnJEWZS5ZgoLPI7my5rDnE2HObd11apX84k7HFfET+/QeESdEOKv9on9+gaKKRsBtyYKnHiRyAM+RQtz05T5ZYa/6a0fOJOxxXxE/v0DRRSv5xJ2OK+In9+jziTscV8RP79A0Um8LomLMVcBcj5lykluZMRY5hl3dRvfXTQ95+EKlWyw4oNY2PGR77af4/XWVNjWkSYSRys7i0bXVVUFbc4HEMd5a+/Q+ygsNvNRQTrRegKKL0UBRRRQFFFFAUUUUBS3wz3ReuT7umSlvhnui9cn3dBtbK+jw/ZRfyLVqquyvo8P2UX8i1aoCiiigKKKKArI4TTMsSZXZLyAEqxU2ySm1wQbXA91a9Z21818OUR5CuIjfIgzMQiyMbD1A0Cx5W3by/vEnjr1x79tN8eXx03S8LAVICYzUEZTxRU3HTqTY0orh3t8xvdQd8DIWkQSTzKhPOPlEi2Fj0kkDW3RWvxOHsP8Aup7kXtyhoN2l8m/U+6sHiH/Ub3VPEP8AqN7qBu5MwH+Z4n96Pho5MwH+Z4n96PhpR4h/1G91Agf9RvdQN3JmA/zPE/vR8NHJmA/zPE/vR8NLPI2I+q4j4Mn4UcjYj6riPgyfhQM3JmA/zPE/vR8NHJmA/wAzxP70fDSzyNiPquI+DJ+FHI2I+q4j4Mn4UDMdm7P/AM0xH70fDVbH4PArE7RbTnaQIxRfKiczAHKLAa3OlY0GysQM18NihmjlTMkUgZTJG6Bh83cWB3jdV/FpO4my4XFgSnEWUwMQRMIApZr3BXij0NfNv30GF5W3by/vEnjqPK27eX94k8dOE20ZePSRMFjFypKpvCxN5CliOduGU9I3ivGDx0yZv+32hHmlmktFCliJXVxm4xTqACNNOcd9AnYrHOI3IxEtwrEfLybwpI/Tp8NK+2YcQYcQeJxiRssx4oxPxPOkModjm+cF5vzTu32poNAUUUUBRRVFYpJBMRiOLKOyRpxKsLrHE/OYm+rSdHRQXqKr7OkdkPGqA6PJG2W+UmN2S46gct7dF7XO+rFAUt8M90Xrk+7pkpb4Z7ovXJ93QbWyvo8P2UX8i1aqrsr6PD9lF/ItWqAooooCiiigK8hbyRjQXMmp3fmMRvr1XkLeSMDeTKPfBiKCxhtoaLljxNgq3URBl+bbQnUDW/sFdeUW0+TxOlv/AE0etgB0jpIJ9tRBtyBVXLO8ZyrmVQhF9STrfW5Ovq6q7x7VSVhxeIxDMBqFRWuATqVA01YXI32F6Dxh8S8hKok5KoMwMeHQ3a4D2Ygi5Vt2lwatGObsZd7dGF/StYXz3stvbfWu+xC7Suzo6jioUzOCCxRsQTvAJNmUk23tW1QLggmsLxTXFtR5KL2DA3Ae2uYd0VxxWCneJ04qRi8bpzxhVXM62DEo1xY9V959FNNFBFqm1FFAWotRRQFqLUUUBai1FFBm8JR/2WJ+wm/kalimfhL9CxP2E38jUsUBRQBQaCrtViMPMQSCIpSCN4IRtR6aMJsZo1KoeLVmZsgzZQbKrWPklyOYNST1k61ZkizKQwurAggjQg6EVV5HjHQ4/wDmmH/Og47U4N2wk2ICRs3ykpmLFZMzHNcWw6HmtcjdvsSQNNJ959dUjsWJt6Mw6QZJWHtBcg+2rlAUt8M90Xrk+7pkpb4Z7ovXJ93QbWyvo8P2UX8i1aqrsr6PD9lF/ItWqAooooCiiigKmBLzQgby0g98GIqK67P+k4f7Rv8Awz0FfA7HnjiRWwNyqoCc2EOqoqk3YE2JBbXpPv0th7MlGKWR8MIVWKVS14NS7QkC0VtBkbfffTVRQFFFFAUUUUBRRRQFFFFAUUUUBRRRQZvCX6FifsJv5GpYpn4S/QsT9hN/I1LFBlcJY80IAUOeMTmFS+Y3IChFVi5uQbW6KpYJOLQL5DjxbeEbGIlzqcqCCyi+thYamwFbeMwvGKAHKFWDBgFJBHoYEEEEj217imxKgKuMcAbhxMHgoMHGhGCgYN8LJacnEz8dxj3w865TLLCpNrhrZtFi0HNrjsyLIGPkGKBc3vh0xUCZd4BVIMpIubNa9iASbCt7G4aXEADEYl5FGey5Ik1eOSIm6pfRZG9tuqiKGdSCMW9xuPFQ7yCL2yWvYn3mgyMe6GFw2z5w7ABcTifKXEOvzg0kFoxc3JFtwudBZibear4wYiaNo5cW7RuLMoihFx0i4S49YqwTQRS3wz3ReuT7umSlvhnui9cn3dBtbK+jw/ZRfyLVqqGDxSx4aEu2UGOIDQkklAbAAEk2B91TJtuFQSzlVGpZo5AAOskrYD0mgvUV4knVVLlgECli19MoFyb9Vtb1W5Yi/Wb4UvgoLlFcsLi0lUPGwdTfnA6XBsR6CDpauB2xFcjOTYlTaORhdSQRcKRoQR7KC5RFiOLlhcqzKjknKMxsY5Vvbp1Ye+q+F2hHKWEbhilsy6hhfddSARfoNuiuk2JRLZ3VL7szBb26rnWgYvO6Ls5/hNR53RdnP8JqwQbi41B6arYjaUcbZXezWByhWY2JIBOUGwJVt/UeqgZ/O6Ls5/hNR53RdnP8JqUZdvwKLtJlHWySAe8rXfCbSjmUtE4dQcpIvodNLWvfUe+gZ/O2Ls5/hNR52xdnP8JqwM3obuN+Fc5MUqoXZgEAuW6AB00DH53RdnP8JqPO6Ls5/hNSpy1F+s3wpfBUptiIkAPqxAF0dQSTYC7KBcnQUDV52xdnP8JqPO2Ls5/hNWDRQb3nbF2c/wAJqPO6Ls5/hNWDRQb3ndF2c/wmo87ouzn+E1L0syoLswUAE3JAFhvOtccNtOKW/Fyo9rXAYX1vb32PuNBtba4SJLhpo0jmLPFIqjiiNWVgNTu1NZ1FFAUUUUBRUM1hcmwGpJ3WFURt2A7p0N93O3+qgv0VRG3YL24+O5IHzgNToBrV6gKW+Ge6L1yfd0yUt8M90Xrk+7oNPAz8WmBcDNlMZte17YabS53U7PiOPBjeGVFcEF7qANL3BDX36A230ixEiDCMFLZOKYhVLEDiHUHKpBIDMu43rZg2zhteMwsra3FsKygewsb9OvpoMXaWFEMGPiUnJH5QFBO4GFXIHUMzsQBoL2FPkO2CTYwSKLkFuaVAuVve/Ra500pHx+aaLGlI3HHGYojDK5zQog0O67AjWtZNsYY6y4SZjmJBGGcaG2hux6t27ooK+0NmpBjSIi2V4VYgtcZkdkB9YXm3OtlAvoLeuDSKAshilZkkxFmV1y2E051ViNBm1P8AqHXXPEYtZsTmiikijWHJz0yc4uWsAfX/ABqts/FLGhWSB2YSTG5wrPo0sjKQ6sLgqR6r+ig1OFGBXPh8QA8cjzZWUkbmhcMpt0Hioza9roptcVS2Hgw3GOVlZmlmBcRRSDKs0qIoMgJVQF3aAX9ZrvtjbnlIw6LFMGSUO7NEY0sIpVJFzpzmFhrvrnsvHQRxsk+Gnd+NxBzLEzAq8sjLZlOoysPVc0GhhuAcDqGBljvfmaR21O5Fsqj0AAUt8H8MXcgtO2WGIXjCsxyy40XbOCToth/GmnCcKsPEuWPDYlRe9hA2/wBppV2Y3FsTJA5zRxlfkTJZhLiWIOVrocsi39duug3oeBSTKytNi4wcg54iBOWzC10PVr6qoYPZ/k2JmjDtIFnhILZQxz8VIRzQB85j0VqYPhBh0yt5LiBIBqwge1yLG1yTbfv66z/KuNxE8vFyKjyREB0sxCJECct72up91A2QbXMlgcPIMwW+qEBW6b5rkeylfhZhhHxoW9iIm1PSWAv/AAFX8JPhwTxkSEaWy4dl11BvcnS1rDosazuEbiRH4lGyhI1VMtichvZQfRQXMLgI3QZocQxIHOSxUkxi9uoWPvr1wg2RHHhxImcMZcLdWOozYjDEgjoPNFZo2kg/wZGOVRz8NLvVd+jD9K3sHprrjtqRvhxDDh5lZpsOxJiZUtHNExJLMbWRP4UHQUUCigKKKKDKxeHVsZCGVWzRSg5kRvmvBYjMptbjG3b/AGC3nhHs6IQaRoM7RKTxcQOWVowQCEuDlci410vp0dcfdMRDJkZlVZVOVZGsWMLKSI4pDb5M9HtrntXFGdFRI3uZIdSmJACpJHckvhUXRVvqwvY9dqDXJqKKKAooooKm1/o032Mv8jVmnESS50zTuJHkGTIvyhhdZLhVYMQqDKGF72t+jYam04y0EqqLs0cgA6yVYAe81USeHpgnJ6ScIQ2pNz9Fa5Ol9Re5oMvGmcRyA4ibiEVojC2gzrCwK/niSAVJ+bbdcA601PvPrNYW0DE8LrHBOJGUhT5MVGYi2p8mXKDexOYaE61uOdT66CKW+Ge6L1yfd0yUt8M90Xrk+7oLGzeEeHEEQMwuI4wRkk3hFH6tWfObDdsO5J4aiignzmw3bDuSeGjzmw3bDuSeGoooJ85sN2w7knho85sN2w7knhqKKCfObDdsO5J4aPObDdsO5J4aiignzmw3bDuSeGjzmw3bDuSeGoooJ85sN2w7knho85sN2w7knhqKKCfObDdsO5J4aPObDdsO5J4aiignzmw3bDuSeGjzmw3bDuSeGoooJ85sN2w7knho85sN2w7knhqKKCfObDdsO5J4aPObDdsO5J4aiignzmw3bDuSeGjzlw3bDuSeGoooJ85sN2w7knho85sN2w7knhqKKCfObDdsO5J4aPObDdsO5J4aiignzmw3bDuSeGjzlw3bDuSeGoooJ85cN2w7knho85sN2w7knhqKKCfObDdsO5J4aX+F234GEWWUGxf9F/8AR1rUUU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4278" name="Picture 6" descr="http://aggronaut.housestalwart.com/wp-content/uploads/2009/05/mousemovement-thum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4240586"/>
            <a:ext cx="1786050" cy="156279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0" y="5930116"/>
            <a:ext cx="3006080" cy="523220"/>
          </a:xfrm>
          <a:prstGeom prst="rect">
            <a:avLst/>
          </a:prstGeom>
        </p:spPr>
        <p:txBody>
          <a:bodyPr wrap="square">
            <a:spAutoFit/>
          </a:bodyPr>
          <a:lstStyle/>
          <a:p>
            <a:r>
              <a:rPr lang="en-US" altLang="zh-CN" sz="1400" dirty="0"/>
              <a:t>http://aggronaut.com/2009/05/07/keyboard-turning-is-killing-your-raid/</a:t>
            </a:r>
            <a:endParaRPr lang="zh-CN" altLang="en-US" sz="1400" dirty="0"/>
          </a:p>
        </p:txBody>
      </p:sp>
      <p:pic>
        <p:nvPicPr>
          <p:cNvPr id="54280" name="Picture 8" descr="http://s3.amazonaws.com/ember/gI22qLBXky6Xc3aztll9f0xnsUDpwJ1N_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103" y="3824044"/>
            <a:ext cx="4960146" cy="262929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2286000" y="3419708"/>
            <a:ext cx="6102424" cy="369332"/>
          </a:xfrm>
          <a:prstGeom prst="rect">
            <a:avLst/>
          </a:prstGeom>
        </p:spPr>
        <p:txBody>
          <a:bodyPr wrap="square">
            <a:spAutoFit/>
          </a:bodyPr>
          <a:lstStyle/>
          <a:p>
            <a:r>
              <a:rPr lang="en-US" altLang="zh-CN" b="1" dirty="0"/>
              <a:t>Mouse movement captured and mapped during a whole day</a:t>
            </a:r>
            <a:endParaRPr lang="zh-CN" altLang="en-US" b="1" dirty="0"/>
          </a:p>
        </p:txBody>
      </p:sp>
      <p:sp>
        <p:nvSpPr>
          <p:cNvPr id="13" name="矩形 12"/>
          <p:cNvSpPr/>
          <p:nvPr/>
        </p:nvSpPr>
        <p:spPr>
          <a:xfrm>
            <a:off x="4126347" y="6450211"/>
            <a:ext cx="5022304" cy="307777"/>
          </a:xfrm>
          <a:prstGeom prst="rect">
            <a:avLst/>
          </a:prstGeom>
        </p:spPr>
        <p:txBody>
          <a:bodyPr wrap="square">
            <a:spAutoFit/>
          </a:bodyPr>
          <a:lstStyle/>
          <a:p>
            <a:pPr algn="r"/>
            <a:r>
              <a:rPr lang="en-US" altLang="zh-CN" sz="1400" dirty="0"/>
              <a:t>http://www.artlayer.com/mouse-movement-screen-mapping</a:t>
            </a:r>
            <a:endParaRPr lang="zh-CN" altLang="en-US" sz="1400" dirty="0"/>
          </a:p>
        </p:txBody>
      </p:sp>
    </p:spTree>
    <p:extLst>
      <p:ext uri="{BB962C8B-B14F-4D97-AF65-F5344CB8AC3E}">
        <p14:creationId xmlns:p14="http://schemas.microsoft.com/office/powerpoint/2010/main" val="16563208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5</a:t>
            </a:fld>
            <a:endParaRPr lang="zh-CN" altLang="en-US"/>
          </a:p>
        </p:txBody>
      </p:sp>
      <p:pic>
        <p:nvPicPr>
          <p:cNvPr id="6" name="Picture 5"/>
          <p:cNvPicPr>
            <a:picLocks noChangeAspect="1" noChangeArrowheads="1"/>
          </p:cNvPicPr>
          <p:nvPr/>
        </p:nvPicPr>
        <p:blipFill>
          <a:blip r:embed="rId3" cstate="print"/>
          <a:srcRect/>
          <a:stretch>
            <a:fillRect/>
          </a:stretch>
        </p:blipFill>
        <p:spPr bwMode="auto">
          <a:xfrm>
            <a:off x="2987224" y="2888940"/>
            <a:ext cx="6169150" cy="3847306"/>
          </a:xfrm>
          <a:prstGeom prst="rect">
            <a:avLst/>
          </a:prstGeom>
          <a:noFill/>
          <a:ln w="9525">
            <a:noFill/>
            <a:miter lim="800000"/>
            <a:headEnd/>
            <a:tailEnd/>
          </a:ln>
        </p:spPr>
      </p:pic>
      <p:pic>
        <p:nvPicPr>
          <p:cNvPr id="7" name="Picture 8"/>
          <p:cNvPicPr>
            <a:picLocks noChangeAspect="1" noChangeArrowheads="1"/>
          </p:cNvPicPr>
          <p:nvPr/>
        </p:nvPicPr>
        <p:blipFill>
          <a:blip r:embed="rId4" cstate="print"/>
          <a:srcRect/>
          <a:stretch>
            <a:fillRect/>
          </a:stretch>
        </p:blipFill>
        <p:spPr bwMode="auto">
          <a:xfrm>
            <a:off x="251520" y="188640"/>
            <a:ext cx="5177046" cy="3960440"/>
          </a:xfrm>
          <a:prstGeom prst="rect">
            <a:avLst/>
          </a:prstGeom>
          <a:noFill/>
          <a:ln w="9525">
            <a:noFill/>
            <a:miter lim="800000"/>
            <a:headEnd/>
            <a:tailEnd/>
          </a:ln>
        </p:spPr>
      </p:pic>
    </p:spTree>
    <p:extLst>
      <p:ext uri="{BB962C8B-B14F-4D97-AF65-F5344CB8AC3E}">
        <p14:creationId xmlns:p14="http://schemas.microsoft.com/office/powerpoint/2010/main" val="33123136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50</a:t>
            </a:fld>
            <a:endParaRPr lang="zh-CN" altLang="en-US"/>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68760"/>
            <a:ext cx="9144000" cy="4846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6434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51</a:t>
            </a:fld>
            <a:endParaRPr lang="zh-CN" altLang="en-US"/>
          </a:p>
        </p:txBody>
      </p:sp>
      <p:pic>
        <p:nvPicPr>
          <p:cNvPr id="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496" y="0"/>
            <a:ext cx="8958114"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427984" y="6165304"/>
            <a:ext cx="4572000" cy="307777"/>
          </a:xfrm>
          <a:prstGeom prst="rect">
            <a:avLst/>
          </a:prstGeom>
        </p:spPr>
        <p:txBody>
          <a:bodyPr>
            <a:spAutoFit/>
          </a:bodyPr>
          <a:lstStyle/>
          <a:p>
            <a:r>
              <a:rPr lang="zh-CN" altLang="en-US" sz="1400" dirty="0"/>
              <a:t>计算机图形学原理及实践：</a:t>
            </a:r>
            <a:r>
              <a:rPr lang="en-US" altLang="zh-CN" sz="1400" dirty="0"/>
              <a:t>C</a:t>
            </a:r>
            <a:r>
              <a:rPr lang="zh-CN" altLang="en-US" sz="1400" dirty="0"/>
              <a:t>语言描述（原书第</a:t>
            </a:r>
            <a:r>
              <a:rPr lang="en-US" altLang="zh-CN" sz="1400" dirty="0"/>
              <a:t>2</a:t>
            </a:r>
            <a:r>
              <a:rPr lang="zh-CN" altLang="en-US" sz="1400" dirty="0"/>
              <a:t>版）</a:t>
            </a:r>
            <a:r>
              <a:rPr lang="en-US" altLang="zh-CN" sz="1400" dirty="0"/>
              <a:t>.</a:t>
            </a:r>
            <a:r>
              <a:rPr lang="en-US" altLang="zh-CN" sz="1400" dirty="0" err="1"/>
              <a:t>pdf</a:t>
            </a:r>
            <a:endParaRPr lang="zh-CN" altLang="en-US" sz="1400" dirty="0"/>
          </a:p>
        </p:txBody>
      </p:sp>
    </p:spTree>
    <p:extLst>
      <p:ext uri="{BB962C8B-B14F-4D97-AF65-F5344CB8AC3E}">
        <p14:creationId xmlns:p14="http://schemas.microsoft.com/office/powerpoint/2010/main" val="2019595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52</a:t>
            </a:fld>
            <a:endParaRPr lang="zh-CN" altLang="en-US"/>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9" y="1699098"/>
            <a:ext cx="9159449" cy="3674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90616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53</a:t>
            </a:fld>
            <a:endParaRPr lang="zh-CN" altLang="en-US"/>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02702"/>
            <a:ext cx="9144000" cy="3570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53559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54</a:t>
            </a:fld>
            <a:endParaRPr lang="zh-CN" altLang="en-US"/>
          </a:p>
        </p:txBody>
      </p:sp>
      <p:pic>
        <p:nvPicPr>
          <p:cNvPr id="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4000" cy="5515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427984" y="6361583"/>
            <a:ext cx="4572000" cy="307777"/>
          </a:xfrm>
          <a:prstGeom prst="rect">
            <a:avLst/>
          </a:prstGeom>
        </p:spPr>
        <p:txBody>
          <a:bodyPr>
            <a:spAutoFit/>
          </a:bodyPr>
          <a:lstStyle/>
          <a:p>
            <a:r>
              <a:rPr lang="zh-CN" altLang="en-US" sz="1400" dirty="0"/>
              <a:t>计算机图形学原理及实践：</a:t>
            </a:r>
            <a:r>
              <a:rPr lang="en-US" altLang="zh-CN" sz="1400" dirty="0"/>
              <a:t>C</a:t>
            </a:r>
            <a:r>
              <a:rPr lang="zh-CN" altLang="en-US" sz="1400" dirty="0"/>
              <a:t>语言描述（原书第</a:t>
            </a:r>
            <a:r>
              <a:rPr lang="en-US" altLang="zh-CN" sz="1400" dirty="0"/>
              <a:t>2</a:t>
            </a:r>
            <a:r>
              <a:rPr lang="zh-CN" altLang="en-US" sz="1400" dirty="0"/>
              <a:t>版）</a:t>
            </a:r>
            <a:r>
              <a:rPr lang="en-US" altLang="zh-CN" sz="1400" dirty="0"/>
              <a:t>.</a:t>
            </a:r>
            <a:r>
              <a:rPr lang="en-US" altLang="zh-CN" sz="1400" dirty="0" err="1"/>
              <a:t>pdf</a:t>
            </a:r>
            <a:endParaRPr lang="zh-CN" altLang="en-US" sz="1400" dirty="0"/>
          </a:p>
        </p:txBody>
      </p:sp>
    </p:spTree>
    <p:extLst>
      <p:ext uri="{BB962C8B-B14F-4D97-AF65-F5344CB8AC3E}">
        <p14:creationId xmlns:p14="http://schemas.microsoft.com/office/powerpoint/2010/main" val="111635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55</a:t>
            </a:fld>
            <a:endParaRPr lang="zh-CN" altLang="en-US"/>
          </a:p>
        </p:txBody>
      </p:sp>
      <p:pic>
        <p:nvPicPr>
          <p:cNvPr id="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88164"/>
            <a:ext cx="9143999" cy="620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427984" y="6289575"/>
            <a:ext cx="4572000" cy="307777"/>
          </a:xfrm>
          <a:prstGeom prst="rect">
            <a:avLst/>
          </a:prstGeom>
        </p:spPr>
        <p:txBody>
          <a:bodyPr>
            <a:spAutoFit/>
          </a:bodyPr>
          <a:lstStyle/>
          <a:p>
            <a:r>
              <a:rPr lang="zh-CN" altLang="en-US" sz="1400" dirty="0"/>
              <a:t>计算机图形学原理及实践：</a:t>
            </a:r>
            <a:r>
              <a:rPr lang="en-US" altLang="zh-CN" sz="1400" dirty="0"/>
              <a:t>C</a:t>
            </a:r>
            <a:r>
              <a:rPr lang="zh-CN" altLang="en-US" sz="1400" dirty="0"/>
              <a:t>语言描述（原书第</a:t>
            </a:r>
            <a:r>
              <a:rPr lang="en-US" altLang="zh-CN" sz="1400" dirty="0"/>
              <a:t>2</a:t>
            </a:r>
            <a:r>
              <a:rPr lang="zh-CN" altLang="en-US" sz="1400" dirty="0"/>
              <a:t>版）</a:t>
            </a:r>
            <a:r>
              <a:rPr lang="en-US" altLang="zh-CN" sz="1400" dirty="0"/>
              <a:t>.</a:t>
            </a:r>
            <a:r>
              <a:rPr lang="en-US" altLang="zh-CN" sz="1400" dirty="0" err="1"/>
              <a:t>pdf</a:t>
            </a:r>
            <a:endParaRPr lang="zh-CN" altLang="en-US" sz="1400" dirty="0"/>
          </a:p>
        </p:txBody>
      </p:sp>
    </p:spTree>
    <p:extLst>
      <p:ext uri="{BB962C8B-B14F-4D97-AF65-F5344CB8AC3E}">
        <p14:creationId xmlns:p14="http://schemas.microsoft.com/office/powerpoint/2010/main" val="3970739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5728"/>
            <a:ext cx="9144000" cy="1487088"/>
          </a:xfrm>
        </p:spPr>
        <p:txBody>
          <a:bodyPr>
            <a:normAutofit/>
          </a:bodyPr>
          <a:lstStyle/>
          <a:p>
            <a:r>
              <a:rPr lang="en-US" altLang="zh-CN" dirty="0" smtClean="0"/>
              <a:t>Application programmer’s model of graphics system</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56</a:t>
            </a:fld>
            <a:endParaRPr lang="zh-CN" altLang="en-US"/>
          </a:p>
        </p:txBody>
      </p:sp>
      <p:pic>
        <p:nvPicPr>
          <p:cNvPr id="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 y="1844824"/>
            <a:ext cx="9144000" cy="3724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8" name="Picture 4" descr="http://www-fp.pearsonhighered.com/assets/hip/images/bigcovers/032153586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342" y="5771338"/>
            <a:ext cx="868658" cy="108666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714782" y="6334780"/>
            <a:ext cx="4572000" cy="523220"/>
          </a:xfrm>
          <a:prstGeom prst="rect">
            <a:avLst/>
          </a:prstGeom>
        </p:spPr>
        <p:txBody>
          <a:bodyPr>
            <a:spAutoFit/>
          </a:bodyPr>
          <a:lstStyle/>
          <a:p>
            <a:r>
              <a:rPr lang="en-US" altLang="zh-CN" sz="1400" dirty="0"/>
              <a:t>http://www.pearsonhighered.com/educator/academic/product/0,3110,0321535863,00.html</a:t>
            </a:r>
            <a:endParaRPr lang="zh-CN" altLang="en-US" sz="1400" dirty="0"/>
          </a:p>
        </p:txBody>
      </p:sp>
      <p:pic>
        <p:nvPicPr>
          <p:cNvPr id="67590" name="Picture 6" descr="http://www.downloads-ebook.com/upload/201110/2011100410123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5509118"/>
            <a:ext cx="1086998" cy="136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5681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Logic of </a:t>
            </a:r>
            <a:r>
              <a:rPr lang="en-US" altLang="zh-CN" dirty="0" smtClean="0"/>
              <a:t>GUI </a:t>
            </a:r>
            <a:r>
              <a:rPr lang="en-US" altLang="zh-CN" dirty="0" err="1" smtClean="0"/>
              <a:t>v.s</a:t>
            </a:r>
            <a:r>
              <a:rPr lang="en-US" altLang="zh-CN" dirty="0" smtClean="0"/>
              <a:t> File system</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a:xfrm>
            <a:off x="6553200" y="6520259"/>
            <a:ext cx="2133600" cy="365125"/>
          </a:xfrm>
        </p:spPr>
        <p:txBody>
          <a:bodyPr/>
          <a:lstStyle/>
          <a:p>
            <a:fld id="{10744B62-10FC-4232-9218-76AF922FA420}" type="slidenum">
              <a:rPr lang="zh-CN" altLang="en-US" smtClean="0"/>
              <a:pPr/>
              <a:t>57</a:t>
            </a:fld>
            <a:endParaRPr lang="zh-CN" altLang="en-US"/>
          </a:p>
        </p:txBody>
      </p:sp>
      <p:sp>
        <p:nvSpPr>
          <p:cNvPr id="25" name="Rectangle 3"/>
          <p:cNvSpPr>
            <a:spLocks noChangeArrowheads="1"/>
          </p:cNvSpPr>
          <p:nvPr/>
        </p:nvSpPr>
        <p:spPr bwMode="auto">
          <a:xfrm>
            <a:off x="1389832" y="4652963"/>
            <a:ext cx="1944688" cy="504825"/>
          </a:xfrm>
          <a:prstGeom prst="rect">
            <a:avLst/>
          </a:prstGeom>
          <a:noFill/>
          <a:ln w="3175" algn="ctr">
            <a:solidFill>
              <a:schemeClr val="tx1"/>
            </a:solidFill>
            <a:miter lim="800000"/>
            <a:headEnd/>
            <a:tailEnd/>
          </a:ln>
        </p:spPr>
        <p:txBody>
          <a:bodyPr wrap="none" lIns="90000" tIns="46800" rIns="90000" bIns="46800" anchor="ctr"/>
          <a:lstStyle/>
          <a:p>
            <a:r>
              <a:rPr lang="en-US" altLang="zh-CN" dirty="0">
                <a:latin typeface="Calibri" pitchFamily="34" charset="0"/>
              </a:rPr>
              <a:t>Disk Controller</a:t>
            </a:r>
          </a:p>
        </p:txBody>
      </p:sp>
      <p:sp>
        <p:nvSpPr>
          <p:cNvPr id="26" name="Rectangle 4"/>
          <p:cNvSpPr>
            <a:spLocks noChangeArrowheads="1"/>
          </p:cNvSpPr>
          <p:nvPr/>
        </p:nvSpPr>
        <p:spPr bwMode="auto">
          <a:xfrm>
            <a:off x="1389832" y="3860800"/>
            <a:ext cx="1944688" cy="504825"/>
          </a:xfrm>
          <a:prstGeom prst="rect">
            <a:avLst/>
          </a:prstGeom>
          <a:solidFill>
            <a:schemeClr val="accent1"/>
          </a:solidFill>
          <a:ln w="3175" algn="ctr">
            <a:solidFill>
              <a:schemeClr val="tx1"/>
            </a:solidFill>
            <a:miter lim="800000"/>
            <a:headEnd/>
            <a:tailEnd/>
          </a:ln>
        </p:spPr>
        <p:txBody>
          <a:bodyPr wrap="none" lIns="90000" tIns="46800" rIns="90000" bIns="46800" anchor="ctr"/>
          <a:lstStyle/>
          <a:p>
            <a:r>
              <a:rPr lang="en-US" altLang="zh-CN" dirty="0">
                <a:latin typeface="Calibri" pitchFamily="34" charset="0"/>
              </a:rPr>
              <a:t>Disk Driver</a:t>
            </a:r>
          </a:p>
        </p:txBody>
      </p:sp>
      <p:sp>
        <p:nvSpPr>
          <p:cNvPr id="27" name="Oval 5"/>
          <p:cNvSpPr>
            <a:spLocks noChangeArrowheads="1"/>
          </p:cNvSpPr>
          <p:nvPr/>
        </p:nvSpPr>
        <p:spPr bwMode="auto">
          <a:xfrm>
            <a:off x="1677170" y="5873750"/>
            <a:ext cx="1512887" cy="217488"/>
          </a:xfrm>
          <a:prstGeom prst="ellipse">
            <a:avLst/>
          </a:prstGeom>
          <a:solidFill>
            <a:schemeClr val="accent1"/>
          </a:solidFill>
          <a:ln w="3175" algn="ctr">
            <a:solidFill>
              <a:schemeClr val="tx1"/>
            </a:solidFill>
            <a:round/>
            <a:headEnd/>
            <a:tailEnd/>
          </a:ln>
        </p:spPr>
        <p:txBody>
          <a:bodyPr wrap="none" lIns="90000" tIns="46800" rIns="90000" bIns="46800" anchor="ctr"/>
          <a:lstStyle/>
          <a:p>
            <a:endParaRPr lang="zh-CN" altLang="en-US">
              <a:latin typeface="Calibri" pitchFamily="34" charset="0"/>
            </a:endParaRPr>
          </a:p>
        </p:txBody>
      </p:sp>
      <p:sp>
        <p:nvSpPr>
          <p:cNvPr id="28" name="Oval 6"/>
          <p:cNvSpPr>
            <a:spLocks noChangeArrowheads="1"/>
          </p:cNvSpPr>
          <p:nvPr/>
        </p:nvSpPr>
        <p:spPr bwMode="auto">
          <a:xfrm>
            <a:off x="1677170" y="5730875"/>
            <a:ext cx="1512887" cy="217488"/>
          </a:xfrm>
          <a:prstGeom prst="ellipse">
            <a:avLst/>
          </a:prstGeom>
          <a:solidFill>
            <a:schemeClr val="accent1"/>
          </a:solidFill>
          <a:ln w="3175" algn="ctr">
            <a:solidFill>
              <a:schemeClr val="tx1"/>
            </a:solidFill>
            <a:round/>
            <a:headEnd/>
            <a:tailEnd/>
          </a:ln>
        </p:spPr>
        <p:txBody>
          <a:bodyPr wrap="none" lIns="90000" tIns="46800" rIns="90000" bIns="46800" anchor="ctr"/>
          <a:lstStyle/>
          <a:p>
            <a:endParaRPr lang="zh-CN" altLang="en-US">
              <a:latin typeface="Calibri" pitchFamily="34" charset="0"/>
            </a:endParaRPr>
          </a:p>
        </p:txBody>
      </p:sp>
      <p:sp>
        <p:nvSpPr>
          <p:cNvPr id="29" name="Oval 7"/>
          <p:cNvSpPr>
            <a:spLocks noChangeArrowheads="1"/>
          </p:cNvSpPr>
          <p:nvPr/>
        </p:nvSpPr>
        <p:spPr bwMode="auto">
          <a:xfrm>
            <a:off x="1677170" y="5588000"/>
            <a:ext cx="1512887" cy="217488"/>
          </a:xfrm>
          <a:prstGeom prst="ellipse">
            <a:avLst/>
          </a:prstGeom>
          <a:solidFill>
            <a:schemeClr val="accent1"/>
          </a:solidFill>
          <a:ln w="3175" algn="ctr">
            <a:solidFill>
              <a:schemeClr val="tx1"/>
            </a:solidFill>
            <a:round/>
            <a:headEnd/>
            <a:tailEnd/>
          </a:ln>
        </p:spPr>
        <p:txBody>
          <a:bodyPr wrap="none" lIns="90000" tIns="46800" rIns="90000" bIns="46800" anchor="ctr"/>
          <a:lstStyle/>
          <a:p>
            <a:endParaRPr lang="zh-CN" altLang="en-US">
              <a:latin typeface="Calibri" pitchFamily="34" charset="0"/>
            </a:endParaRPr>
          </a:p>
        </p:txBody>
      </p:sp>
      <p:sp>
        <p:nvSpPr>
          <p:cNvPr id="30" name="Line 8"/>
          <p:cNvSpPr>
            <a:spLocks noChangeShapeType="1"/>
          </p:cNvSpPr>
          <p:nvPr/>
        </p:nvSpPr>
        <p:spPr bwMode="auto">
          <a:xfrm flipV="1">
            <a:off x="2397895" y="5445125"/>
            <a:ext cx="0" cy="215900"/>
          </a:xfrm>
          <a:prstGeom prst="line">
            <a:avLst/>
          </a:prstGeom>
          <a:noFill/>
          <a:ln w="3175">
            <a:solidFill>
              <a:schemeClr val="tx1"/>
            </a:solidFill>
            <a:round/>
            <a:headEnd/>
            <a:tailEnd/>
          </a:ln>
        </p:spPr>
        <p:txBody>
          <a:bodyPr wrap="none" lIns="90000" tIns="46800" rIns="90000" bIns="46800" anchor="ctr"/>
          <a:lstStyle/>
          <a:p>
            <a:endParaRPr lang="zh-CN" altLang="en-US"/>
          </a:p>
        </p:txBody>
      </p:sp>
      <p:sp>
        <p:nvSpPr>
          <p:cNvPr id="31" name="Line 9"/>
          <p:cNvSpPr>
            <a:spLocks noChangeShapeType="1"/>
          </p:cNvSpPr>
          <p:nvPr/>
        </p:nvSpPr>
        <p:spPr bwMode="auto">
          <a:xfrm flipV="1">
            <a:off x="2397895" y="6092825"/>
            <a:ext cx="0" cy="215900"/>
          </a:xfrm>
          <a:prstGeom prst="line">
            <a:avLst/>
          </a:prstGeom>
          <a:noFill/>
          <a:ln w="3175">
            <a:solidFill>
              <a:schemeClr val="tx1"/>
            </a:solidFill>
            <a:round/>
            <a:headEnd/>
            <a:tailEnd/>
          </a:ln>
        </p:spPr>
        <p:txBody>
          <a:bodyPr wrap="none" lIns="90000" tIns="46800" rIns="90000" bIns="46800" anchor="ctr"/>
          <a:lstStyle/>
          <a:p>
            <a:endParaRPr lang="zh-CN" altLang="en-US"/>
          </a:p>
        </p:txBody>
      </p:sp>
      <p:sp>
        <p:nvSpPr>
          <p:cNvPr id="32" name="Text Box 10"/>
          <p:cNvSpPr txBox="1">
            <a:spLocks noChangeArrowheads="1"/>
          </p:cNvSpPr>
          <p:nvPr/>
        </p:nvSpPr>
        <p:spPr bwMode="auto">
          <a:xfrm>
            <a:off x="886595" y="5589588"/>
            <a:ext cx="625475" cy="366712"/>
          </a:xfrm>
          <a:prstGeom prst="rect">
            <a:avLst/>
          </a:prstGeom>
          <a:noFill/>
          <a:ln w="3175" algn="ctr">
            <a:noFill/>
            <a:miter lim="800000"/>
            <a:headEnd/>
            <a:tailEnd/>
          </a:ln>
        </p:spPr>
        <p:txBody>
          <a:bodyPr wrap="none" lIns="90000" tIns="46800" rIns="90000" bIns="46800">
            <a:spAutoFit/>
          </a:bodyPr>
          <a:lstStyle/>
          <a:p>
            <a:r>
              <a:rPr lang="en-US" altLang="zh-CN">
                <a:latin typeface="Calibri" pitchFamily="34" charset="0"/>
              </a:rPr>
              <a:t>Disk</a:t>
            </a:r>
          </a:p>
        </p:txBody>
      </p:sp>
      <p:sp>
        <p:nvSpPr>
          <p:cNvPr id="33" name="Line 11"/>
          <p:cNvSpPr>
            <a:spLocks noChangeShapeType="1"/>
          </p:cNvSpPr>
          <p:nvPr/>
        </p:nvSpPr>
        <p:spPr bwMode="auto">
          <a:xfrm>
            <a:off x="2397895" y="5445125"/>
            <a:ext cx="433387" cy="0"/>
          </a:xfrm>
          <a:prstGeom prst="line">
            <a:avLst/>
          </a:prstGeom>
          <a:noFill/>
          <a:ln w="3175">
            <a:solidFill>
              <a:schemeClr val="tx1"/>
            </a:solidFill>
            <a:round/>
            <a:headEnd/>
            <a:tailEnd/>
          </a:ln>
        </p:spPr>
        <p:txBody>
          <a:bodyPr wrap="none" lIns="90000" tIns="46800" rIns="90000" bIns="46800" anchor="ctr"/>
          <a:lstStyle/>
          <a:p>
            <a:endParaRPr lang="zh-CN" altLang="en-US"/>
          </a:p>
        </p:txBody>
      </p:sp>
      <p:sp>
        <p:nvSpPr>
          <p:cNvPr id="34" name="Line 12"/>
          <p:cNvSpPr>
            <a:spLocks noChangeShapeType="1"/>
          </p:cNvSpPr>
          <p:nvPr/>
        </p:nvSpPr>
        <p:spPr bwMode="auto">
          <a:xfrm>
            <a:off x="2831282" y="5445125"/>
            <a:ext cx="0" cy="215900"/>
          </a:xfrm>
          <a:prstGeom prst="line">
            <a:avLst/>
          </a:prstGeom>
          <a:noFill/>
          <a:ln w="3175">
            <a:solidFill>
              <a:schemeClr val="tx1"/>
            </a:solidFill>
            <a:round/>
            <a:headEnd/>
            <a:tailEnd type="triangle" w="med" len="med"/>
          </a:ln>
        </p:spPr>
        <p:txBody>
          <a:bodyPr wrap="none" lIns="90000" tIns="46800" rIns="90000" bIns="46800" anchor="ctr"/>
          <a:lstStyle/>
          <a:p>
            <a:endParaRPr lang="zh-CN" altLang="en-US"/>
          </a:p>
        </p:txBody>
      </p:sp>
      <p:sp>
        <p:nvSpPr>
          <p:cNvPr id="35" name="Line 13"/>
          <p:cNvSpPr>
            <a:spLocks noChangeShapeType="1"/>
          </p:cNvSpPr>
          <p:nvPr/>
        </p:nvSpPr>
        <p:spPr bwMode="auto">
          <a:xfrm>
            <a:off x="2397895" y="5157788"/>
            <a:ext cx="0" cy="287337"/>
          </a:xfrm>
          <a:prstGeom prst="line">
            <a:avLst/>
          </a:prstGeom>
          <a:noFill/>
          <a:ln w="3175">
            <a:solidFill>
              <a:schemeClr val="tx1"/>
            </a:solidFill>
            <a:round/>
            <a:headEnd/>
            <a:tailEnd/>
          </a:ln>
        </p:spPr>
        <p:txBody>
          <a:bodyPr wrap="none" lIns="90000" tIns="46800" rIns="90000" bIns="46800" anchor="ctr"/>
          <a:lstStyle/>
          <a:p>
            <a:endParaRPr lang="zh-CN" altLang="en-US"/>
          </a:p>
        </p:txBody>
      </p:sp>
      <p:sp>
        <p:nvSpPr>
          <p:cNvPr id="36" name="Text Box 14"/>
          <p:cNvSpPr txBox="1">
            <a:spLocks noChangeArrowheads="1"/>
          </p:cNvSpPr>
          <p:nvPr/>
        </p:nvSpPr>
        <p:spPr bwMode="auto">
          <a:xfrm>
            <a:off x="3118620" y="5321300"/>
            <a:ext cx="1209675" cy="915988"/>
          </a:xfrm>
          <a:prstGeom prst="rect">
            <a:avLst/>
          </a:prstGeom>
          <a:noFill/>
          <a:ln w="3175" algn="ctr">
            <a:noFill/>
            <a:miter lim="800000"/>
            <a:headEnd/>
            <a:tailEnd/>
          </a:ln>
        </p:spPr>
        <p:txBody>
          <a:bodyPr wrap="none" lIns="90000" tIns="46800" rIns="90000" bIns="46800">
            <a:spAutoFit/>
          </a:bodyPr>
          <a:lstStyle/>
          <a:p>
            <a:r>
              <a:rPr lang="en-US" altLang="zh-CN">
                <a:latin typeface="Calibri" pitchFamily="34" charset="0"/>
              </a:rPr>
              <a:t>cylinders, </a:t>
            </a:r>
          </a:p>
          <a:p>
            <a:r>
              <a:rPr lang="en-US" altLang="zh-CN">
                <a:latin typeface="Calibri" pitchFamily="34" charset="0"/>
              </a:rPr>
              <a:t>tracks, </a:t>
            </a:r>
          </a:p>
          <a:p>
            <a:r>
              <a:rPr lang="en-US" altLang="zh-CN">
                <a:latin typeface="Calibri" pitchFamily="34" charset="0"/>
              </a:rPr>
              <a:t>sectors</a:t>
            </a:r>
          </a:p>
        </p:txBody>
      </p:sp>
      <p:sp>
        <p:nvSpPr>
          <p:cNvPr id="37" name="Rectangle 15"/>
          <p:cNvSpPr>
            <a:spLocks noChangeArrowheads="1"/>
          </p:cNvSpPr>
          <p:nvPr/>
        </p:nvSpPr>
        <p:spPr bwMode="auto">
          <a:xfrm>
            <a:off x="1389832" y="2636838"/>
            <a:ext cx="1944688" cy="936625"/>
          </a:xfrm>
          <a:prstGeom prst="rect">
            <a:avLst/>
          </a:prstGeom>
          <a:solidFill>
            <a:schemeClr val="accent1"/>
          </a:solidFill>
          <a:ln w="3175" algn="ctr">
            <a:solidFill>
              <a:schemeClr val="tx1"/>
            </a:solidFill>
            <a:miter lim="800000"/>
            <a:headEnd/>
            <a:tailEnd/>
          </a:ln>
        </p:spPr>
        <p:txBody>
          <a:bodyPr wrap="none" lIns="90000" tIns="46800" rIns="90000" bIns="46800" anchor="ctr"/>
          <a:lstStyle/>
          <a:p>
            <a:r>
              <a:rPr lang="en-US" altLang="zh-CN" dirty="0">
                <a:latin typeface="Calibri" pitchFamily="34" charset="0"/>
              </a:rPr>
              <a:t>File System</a:t>
            </a:r>
          </a:p>
        </p:txBody>
      </p:sp>
      <p:sp>
        <p:nvSpPr>
          <p:cNvPr id="38" name="Rectangle 16"/>
          <p:cNvSpPr>
            <a:spLocks noChangeArrowheads="1"/>
          </p:cNvSpPr>
          <p:nvPr/>
        </p:nvSpPr>
        <p:spPr bwMode="auto">
          <a:xfrm>
            <a:off x="1389832" y="2276475"/>
            <a:ext cx="1944688" cy="288925"/>
          </a:xfrm>
          <a:prstGeom prst="rect">
            <a:avLst/>
          </a:prstGeom>
          <a:solidFill>
            <a:schemeClr val="accent1"/>
          </a:solidFill>
          <a:ln w="3175" algn="ctr">
            <a:solidFill>
              <a:schemeClr val="tx1"/>
            </a:solidFill>
            <a:miter lim="800000"/>
            <a:headEnd/>
            <a:tailEnd/>
          </a:ln>
        </p:spPr>
        <p:txBody>
          <a:bodyPr wrap="none" lIns="90000" tIns="46800" rIns="90000" bIns="46800" anchor="ctr"/>
          <a:lstStyle/>
          <a:p>
            <a:r>
              <a:rPr lang="en-US" altLang="zh-CN">
                <a:latin typeface="Calibri" pitchFamily="34" charset="0"/>
              </a:rPr>
              <a:t>File System Calls</a:t>
            </a:r>
          </a:p>
        </p:txBody>
      </p:sp>
      <p:sp>
        <p:nvSpPr>
          <p:cNvPr id="39" name="Oval 17"/>
          <p:cNvSpPr>
            <a:spLocks noChangeArrowheads="1"/>
          </p:cNvSpPr>
          <p:nvPr/>
        </p:nvSpPr>
        <p:spPr bwMode="auto">
          <a:xfrm>
            <a:off x="1534295" y="1485900"/>
            <a:ext cx="1728787" cy="719138"/>
          </a:xfrm>
          <a:prstGeom prst="ellipse">
            <a:avLst/>
          </a:prstGeom>
          <a:noFill/>
          <a:ln w="3175" algn="ctr">
            <a:solidFill>
              <a:schemeClr val="tx1"/>
            </a:solidFill>
            <a:round/>
            <a:headEnd/>
            <a:tailEnd/>
          </a:ln>
        </p:spPr>
        <p:txBody>
          <a:bodyPr wrap="none" lIns="90000" tIns="46800" rIns="90000" bIns="46800" anchor="ctr"/>
          <a:lstStyle/>
          <a:p>
            <a:r>
              <a:rPr lang="en-US" altLang="zh-CN" dirty="0">
                <a:latin typeface="Calibri" pitchFamily="34" charset="0"/>
              </a:rPr>
              <a:t>Processes</a:t>
            </a:r>
          </a:p>
        </p:txBody>
      </p:sp>
      <p:sp>
        <p:nvSpPr>
          <p:cNvPr id="41" name="Text Box 58"/>
          <p:cNvSpPr txBox="1">
            <a:spLocks noChangeArrowheads="1"/>
          </p:cNvSpPr>
          <p:nvPr/>
        </p:nvSpPr>
        <p:spPr bwMode="auto">
          <a:xfrm>
            <a:off x="0" y="2780928"/>
            <a:ext cx="1389832" cy="648512"/>
          </a:xfrm>
          <a:prstGeom prst="rect">
            <a:avLst/>
          </a:prstGeom>
          <a:noFill/>
          <a:ln w="3175" algn="ctr">
            <a:noFill/>
            <a:miter lim="800000"/>
            <a:headEnd/>
            <a:tailEnd/>
          </a:ln>
        </p:spPr>
        <p:txBody>
          <a:bodyPr wrap="square" lIns="90000" tIns="46800" rIns="90000" bIns="46800">
            <a:spAutoFit/>
          </a:bodyPr>
          <a:lstStyle/>
          <a:p>
            <a:r>
              <a:rPr lang="en-US" altLang="zh-CN" dirty="0">
                <a:solidFill>
                  <a:srgbClr val="FF0000"/>
                </a:solidFill>
                <a:latin typeface="Calibri" pitchFamily="34" charset="0"/>
              </a:rPr>
              <a:t>map files to disk blocks …</a:t>
            </a:r>
          </a:p>
        </p:txBody>
      </p:sp>
      <p:sp>
        <p:nvSpPr>
          <p:cNvPr id="42" name="Line 59"/>
          <p:cNvSpPr>
            <a:spLocks noChangeShapeType="1"/>
          </p:cNvSpPr>
          <p:nvPr/>
        </p:nvSpPr>
        <p:spPr bwMode="auto">
          <a:xfrm flipH="1">
            <a:off x="958032" y="4076700"/>
            <a:ext cx="431800" cy="0"/>
          </a:xfrm>
          <a:prstGeom prst="line">
            <a:avLst/>
          </a:prstGeom>
          <a:noFill/>
          <a:ln w="3175">
            <a:solidFill>
              <a:schemeClr val="tx1"/>
            </a:solidFill>
            <a:round/>
            <a:headEnd/>
            <a:tailEnd type="triangle" w="med" len="med"/>
          </a:ln>
        </p:spPr>
        <p:txBody>
          <a:bodyPr wrap="none" lIns="90000" tIns="46800" rIns="90000" bIns="46800" anchor="ctr"/>
          <a:lstStyle/>
          <a:p>
            <a:endParaRPr lang="zh-CN" altLang="en-US"/>
          </a:p>
        </p:txBody>
      </p:sp>
      <p:sp>
        <p:nvSpPr>
          <p:cNvPr id="43" name="Text Box 60"/>
          <p:cNvSpPr txBox="1">
            <a:spLocks noChangeArrowheads="1"/>
          </p:cNvSpPr>
          <p:nvPr/>
        </p:nvSpPr>
        <p:spPr bwMode="auto">
          <a:xfrm>
            <a:off x="-72926" y="3573463"/>
            <a:ext cx="2052638" cy="1155700"/>
          </a:xfrm>
          <a:prstGeom prst="rect">
            <a:avLst/>
          </a:prstGeom>
          <a:noFill/>
          <a:ln w="3175" algn="ctr">
            <a:noFill/>
            <a:miter lim="800000"/>
            <a:headEnd/>
            <a:tailEnd/>
          </a:ln>
        </p:spPr>
        <p:txBody>
          <a:bodyPr wrap="none" lIns="90000" tIns="46800" rIns="90000" bIns="46800">
            <a:spAutoFit/>
          </a:bodyPr>
          <a:lstStyle/>
          <a:p>
            <a:r>
              <a:rPr lang="en-US" altLang="zh-CN" sz="1400" dirty="0">
                <a:latin typeface="Calibri" pitchFamily="34" charset="0"/>
              </a:rPr>
              <a:t>map disk block number </a:t>
            </a:r>
          </a:p>
          <a:p>
            <a:r>
              <a:rPr lang="en-US" altLang="zh-CN" sz="1400" dirty="0">
                <a:latin typeface="Calibri" pitchFamily="34" charset="0"/>
              </a:rPr>
              <a:t>to physical </a:t>
            </a:r>
          </a:p>
          <a:p>
            <a:r>
              <a:rPr lang="en-US" altLang="zh-CN" sz="1400" dirty="0">
                <a:latin typeface="Calibri" pitchFamily="34" charset="0"/>
              </a:rPr>
              <a:t>disk address</a:t>
            </a:r>
            <a:br>
              <a:rPr lang="en-US" altLang="zh-CN" sz="1400" dirty="0">
                <a:latin typeface="Calibri" pitchFamily="34" charset="0"/>
              </a:rPr>
            </a:br>
            <a:r>
              <a:rPr lang="en-US" altLang="zh-CN" sz="1400" dirty="0">
                <a:latin typeface="Calibri" pitchFamily="34" charset="0"/>
              </a:rPr>
              <a:t>(</a:t>
            </a:r>
            <a:r>
              <a:rPr lang="en-US" altLang="zh-CN" sz="1400" dirty="0" err="1">
                <a:latin typeface="Calibri" pitchFamily="34" charset="0"/>
              </a:rPr>
              <a:t>cyl</a:t>
            </a:r>
            <a:r>
              <a:rPr lang="en-US" altLang="zh-CN" sz="1400" dirty="0">
                <a:latin typeface="Calibri" pitchFamily="34" charset="0"/>
              </a:rPr>
              <a:t>#,track#, </a:t>
            </a:r>
            <a:br>
              <a:rPr lang="en-US" altLang="zh-CN" sz="1400" dirty="0">
                <a:latin typeface="Calibri" pitchFamily="34" charset="0"/>
              </a:rPr>
            </a:br>
            <a:r>
              <a:rPr lang="en-US" altLang="zh-CN" sz="1400" dirty="0">
                <a:latin typeface="Calibri" pitchFamily="34" charset="0"/>
              </a:rPr>
              <a:t>sector#, </a:t>
            </a:r>
            <a:r>
              <a:rPr lang="en-US" altLang="zh-CN" sz="1400" dirty="0" err="1">
                <a:latin typeface="Calibri" pitchFamily="34" charset="0"/>
              </a:rPr>
              <a:t>etc</a:t>
            </a:r>
            <a:r>
              <a:rPr lang="en-US" altLang="zh-CN" sz="1400" dirty="0">
                <a:latin typeface="Calibri" pitchFamily="34" charset="0"/>
              </a:rPr>
              <a:t>)</a:t>
            </a:r>
          </a:p>
        </p:txBody>
      </p:sp>
      <p:sp>
        <p:nvSpPr>
          <p:cNvPr id="44" name="Line 59"/>
          <p:cNvSpPr>
            <a:spLocks noChangeShapeType="1"/>
          </p:cNvSpPr>
          <p:nvPr/>
        </p:nvSpPr>
        <p:spPr bwMode="auto">
          <a:xfrm flipH="1">
            <a:off x="959266" y="3105184"/>
            <a:ext cx="431800" cy="0"/>
          </a:xfrm>
          <a:prstGeom prst="line">
            <a:avLst/>
          </a:prstGeom>
          <a:noFill/>
          <a:ln w="3175">
            <a:solidFill>
              <a:schemeClr val="tx1"/>
            </a:solidFill>
            <a:round/>
            <a:headEnd/>
            <a:tailEnd type="triangle" w="med" len="med"/>
          </a:ln>
        </p:spPr>
        <p:txBody>
          <a:bodyPr wrap="none" lIns="90000" tIns="46800" rIns="90000" bIns="46800" anchor="ctr"/>
          <a:lstStyle/>
          <a:p>
            <a:endParaRPr lang="zh-CN" altLang="en-US"/>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5609034"/>
            <a:ext cx="2049710" cy="1266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descr="C:\Users\mlinking\Pictures\OS-14-GUI-Geforce-256.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4816872"/>
            <a:ext cx="1110222" cy="790008"/>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p:cNvSpPr/>
          <p:nvPr/>
        </p:nvSpPr>
        <p:spPr>
          <a:xfrm>
            <a:off x="7914470" y="5000143"/>
            <a:ext cx="1186287" cy="369332"/>
          </a:xfrm>
          <a:prstGeom prst="rect">
            <a:avLst/>
          </a:prstGeom>
        </p:spPr>
        <p:txBody>
          <a:bodyPr wrap="none">
            <a:spAutoFit/>
          </a:bodyPr>
          <a:lstStyle/>
          <a:p>
            <a:r>
              <a:rPr lang="en-US" altLang="zh-CN" dirty="0" smtClean="0"/>
              <a:t>Video card</a:t>
            </a:r>
            <a:endParaRPr lang="zh-CN" altLang="en-US" dirty="0"/>
          </a:p>
        </p:txBody>
      </p:sp>
      <p:sp>
        <p:nvSpPr>
          <p:cNvPr id="48" name="Rectangle 4"/>
          <p:cNvSpPr>
            <a:spLocks noChangeArrowheads="1"/>
          </p:cNvSpPr>
          <p:nvPr/>
        </p:nvSpPr>
        <p:spPr bwMode="auto">
          <a:xfrm>
            <a:off x="6266708" y="4219599"/>
            <a:ext cx="2476924" cy="504825"/>
          </a:xfrm>
          <a:prstGeom prst="rect">
            <a:avLst/>
          </a:prstGeom>
          <a:solidFill>
            <a:srgbClr val="00B050"/>
          </a:solidFill>
          <a:ln w="3175" algn="ctr">
            <a:noFill/>
            <a:miter lim="800000"/>
            <a:headEnd/>
            <a:tailEnd/>
          </a:ln>
        </p:spPr>
        <p:txBody>
          <a:bodyPr wrap="none" lIns="90000" tIns="46800" rIns="90000" bIns="46800" anchor="ctr"/>
          <a:lstStyle/>
          <a:p>
            <a:pPr algn="ctr"/>
            <a:r>
              <a:rPr lang="en-US" altLang="zh-CN" sz="2400" dirty="0" smtClean="0">
                <a:latin typeface="Calibri" pitchFamily="34" charset="0"/>
              </a:rPr>
              <a:t>Video card Driver</a:t>
            </a:r>
            <a:endParaRPr lang="en-US" altLang="zh-CN" sz="2400" dirty="0">
              <a:latin typeface="Calibri" pitchFamily="34" charset="0"/>
            </a:endParaRPr>
          </a:p>
        </p:txBody>
      </p:sp>
      <p:pic>
        <p:nvPicPr>
          <p:cNvPr id="4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657" y="5681141"/>
            <a:ext cx="1439343" cy="11607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3631062" y="3053426"/>
            <a:ext cx="2165074" cy="1200329"/>
          </a:xfrm>
          <a:prstGeom prst="rect">
            <a:avLst/>
          </a:prstGeom>
          <a:noFill/>
          <a:ln>
            <a:solidFill>
              <a:srgbClr val="00B050"/>
            </a:solidFill>
          </a:ln>
        </p:spPr>
        <p:txBody>
          <a:bodyPr wrap="square" rtlCol="0">
            <a:spAutoFit/>
          </a:bodyPr>
          <a:lstStyle/>
          <a:p>
            <a:r>
              <a:rPr lang="en-US" altLang="zh-CN" dirty="0" smtClean="0"/>
              <a:t>Provide basic figures like lines, region, etc.</a:t>
            </a:r>
          </a:p>
          <a:p>
            <a:r>
              <a:rPr lang="en-US" altLang="zh-CN" dirty="0" smtClean="0"/>
              <a:t>Several standards</a:t>
            </a:r>
            <a:r>
              <a:rPr lang="en-US" altLang="zh-CN" dirty="0"/>
              <a:t>: GKS,PHIGS,CGI</a:t>
            </a:r>
            <a:endParaRPr lang="zh-CN" altLang="en-US" dirty="0"/>
          </a:p>
        </p:txBody>
      </p:sp>
      <p:sp>
        <p:nvSpPr>
          <p:cNvPr id="51" name="Rectangle 4"/>
          <p:cNvSpPr>
            <a:spLocks noChangeArrowheads="1"/>
          </p:cNvSpPr>
          <p:nvPr/>
        </p:nvSpPr>
        <p:spPr bwMode="auto">
          <a:xfrm>
            <a:off x="6261874" y="3161203"/>
            <a:ext cx="2481758" cy="833178"/>
          </a:xfrm>
          <a:prstGeom prst="rect">
            <a:avLst/>
          </a:prstGeom>
          <a:solidFill>
            <a:srgbClr val="00B050"/>
          </a:solidFill>
          <a:ln w="3175" algn="ctr">
            <a:noFill/>
            <a:miter lim="800000"/>
            <a:headEnd/>
            <a:tailEnd/>
          </a:ln>
        </p:spPr>
        <p:txBody>
          <a:bodyPr wrap="square" lIns="90000" tIns="46800" rIns="90000" bIns="46800" anchor="ctr">
            <a:spAutoFit/>
          </a:bodyPr>
          <a:lstStyle/>
          <a:p>
            <a:pPr algn="ctr"/>
            <a:r>
              <a:rPr lang="en-US" altLang="zh-CN" sz="2400" dirty="0">
                <a:latin typeface="Calibri" pitchFamily="34" charset="0"/>
              </a:rPr>
              <a:t>Graphic Support Software</a:t>
            </a:r>
          </a:p>
        </p:txBody>
      </p:sp>
      <p:sp>
        <p:nvSpPr>
          <p:cNvPr id="52" name="TextBox 51"/>
          <p:cNvSpPr txBox="1"/>
          <p:nvPr/>
        </p:nvSpPr>
        <p:spPr>
          <a:xfrm>
            <a:off x="3635896" y="4181747"/>
            <a:ext cx="2160240" cy="923330"/>
          </a:xfrm>
          <a:prstGeom prst="rect">
            <a:avLst/>
          </a:prstGeom>
          <a:noFill/>
          <a:ln>
            <a:solidFill>
              <a:srgbClr val="00B050"/>
            </a:solidFill>
          </a:ln>
        </p:spPr>
        <p:txBody>
          <a:bodyPr wrap="square" rtlCol="0">
            <a:spAutoFit/>
          </a:bodyPr>
          <a:lstStyle/>
          <a:p>
            <a:r>
              <a:rPr lang="en-US" altLang="zh-CN" dirty="0" smtClean="0"/>
              <a:t>Map the figures in VC’s memory as pixels/dots to display</a:t>
            </a:r>
            <a:endParaRPr lang="zh-CN" altLang="en-US" dirty="0"/>
          </a:p>
        </p:txBody>
      </p:sp>
      <p:sp>
        <p:nvSpPr>
          <p:cNvPr id="53" name="Rectangle 4"/>
          <p:cNvSpPr>
            <a:spLocks noChangeArrowheads="1"/>
          </p:cNvSpPr>
          <p:nvPr/>
        </p:nvSpPr>
        <p:spPr bwMode="auto">
          <a:xfrm>
            <a:off x="6266708" y="1733475"/>
            <a:ext cx="2476924" cy="1202510"/>
          </a:xfrm>
          <a:prstGeom prst="rect">
            <a:avLst/>
          </a:prstGeom>
          <a:solidFill>
            <a:srgbClr val="00B050"/>
          </a:solidFill>
          <a:ln w="3175" algn="ctr">
            <a:noFill/>
            <a:miter lim="800000"/>
            <a:headEnd/>
            <a:tailEnd/>
          </a:ln>
        </p:spPr>
        <p:txBody>
          <a:bodyPr wrap="square" lIns="90000" tIns="46800" rIns="90000" bIns="46800" anchor="ctr">
            <a:spAutoFit/>
          </a:bodyPr>
          <a:lstStyle/>
          <a:p>
            <a:pPr algn="ctr"/>
            <a:r>
              <a:rPr lang="en-US" altLang="zh-CN" sz="2400" dirty="0">
                <a:latin typeface="Calibri" pitchFamily="34" charset="0"/>
              </a:rPr>
              <a:t>Graphic </a:t>
            </a:r>
            <a:r>
              <a:rPr lang="en-US" altLang="zh-CN" sz="2400" dirty="0" smtClean="0">
                <a:latin typeface="Calibri" pitchFamily="34" charset="0"/>
              </a:rPr>
              <a:t>Application Software</a:t>
            </a:r>
            <a:endParaRPr lang="en-US" altLang="zh-CN" sz="2400" dirty="0">
              <a:latin typeface="Calibri" pitchFamily="34" charset="0"/>
            </a:endParaRPr>
          </a:p>
        </p:txBody>
      </p:sp>
      <p:sp>
        <p:nvSpPr>
          <p:cNvPr id="54" name="TextBox 53"/>
          <p:cNvSpPr txBox="1"/>
          <p:nvPr/>
        </p:nvSpPr>
        <p:spPr>
          <a:xfrm>
            <a:off x="3635896" y="1288653"/>
            <a:ext cx="2160240" cy="1754326"/>
          </a:xfrm>
          <a:prstGeom prst="rect">
            <a:avLst/>
          </a:prstGeom>
          <a:noFill/>
          <a:ln>
            <a:solidFill>
              <a:srgbClr val="00B050"/>
            </a:solidFill>
          </a:ln>
        </p:spPr>
        <p:txBody>
          <a:bodyPr wrap="square" rtlCol="0">
            <a:spAutoFit/>
          </a:bodyPr>
          <a:lstStyle/>
          <a:p>
            <a:r>
              <a:rPr lang="en-US" altLang="zh-CN" dirty="0" smtClean="0"/>
              <a:t>Organize GUI components – WIMP, and compute the representations with primitive figures, OpenGL, DirectX</a:t>
            </a:r>
            <a:endParaRPr lang="zh-CN" altLang="en-US" dirty="0"/>
          </a:p>
        </p:txBody>
      </p:sp>
      <p:sp>
        <p:nvSpPr>
          <p:cNvPr id="55" name="Oval 17"/>
          <p:cNvSpPr>
            <a:spLocks noChangeArrowheads="1"/>
          </p:cNvSpPr>
          <p:nvPr/>
        </p:nvSpPr>
        <p:spPr bwMode="auto">
          <a:xfrm>
            <a:off x="5940152" y="942329"/>
            <a:ext cx="3130034" cy="719138"/>
          </a:xfrm>
          <a:prstGeom prst="ellipse">
            <a:avLst/>
          </a:prstGeom>
          <a:noFill/>
          <a:ln w="3175" algn="ctr">
            <a:solidFill>
              <a:schemeClr val="tx1"/>
            </a:solidFill>
            <a:round/>
            <a:headEnd/>
            <a:tailEnd/>
          </a:ln>
        </p:spPr>
        <p:txBody>
          <a:bodyPr wrap="none" lIns="90000" tIns="46800" rIns="90000" bIns="46800" anchor="ctr"/>
          <a:lstStyle/>
          <a:p>
            <a:pPr algn="ctr"/>
            <a:r>
              <a:rPr lang="en-US" altLang="zh-CN" sz="3200" dirty="0" smtClean="0">
                <a:latin typeface="Calibri" pitchFamily="34" charset="0"/>
              </a:rPr>
              <a:t>GUI applications</a:t>
            </a:r>
            <a:endParaRPr lang="en-US" altLang="zh-CN" sz="3200" dirty="0">
              <a:latin typeface="Calibri" pitchFamily="34" charset="0"/>
            </a:endParaRPr>
          </a:p>
        </p:txBody>
      </p:sp>
    </p:spTree>
    <p:extLst>
      <p:ext uri="{BB962C8B-B14F-4D97-AF65-F5344CB8AC3E}">
        <p14:creationId xmlns:p14="http://schemas.microsoft.com/office/powerpoint/2010/main" val="112080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fade">
                                      <p:cBhvr>
                                        <p:cTn id="7" dur="1000"/>
                                        <p:tgtEl>
                                          <p:spTgt spid="51202"/>
                                        </p:tgtEl>
                                      </p:cBhvr>
                                    </p:animEffect>
                                    <p:anim calcmode="lin" valueType="num">
                                      <p:cBhvr>
                                        <p:cTn id="8" dur="1000" fill="hold"/>
                                        <p:tgtEl>
                                          <p:spTgt spid="51202"/>
                                        </p:tgtEl>
                                        <p:attrNameLst>
                                          <p:attrName>ppt_x</p:attrName>
                                        </p:attrNameLst>
                                      </p:cBhvr>
                                      <p:tavLst>
                                        <p:tav tm="0">
                                          <p:val>
                                            <p:strVal val="#ppt_x"/>
                                          </p:val>
                                        </p:tav>
                                        <p:tav tm="100000">
                                          <p:val>
                                            <p:strVal val="#ppt_x"/>
                                          </p:val>
                                        </p:tav>
                                      </p:tavLst>
                                    </p:anim>
                                    <p:anim calcmode="lin" valueType="num">
                                      <p:cBhvr>
                                        <p:cTn id="9" dur="1000" fill="hold"/>
                                        <p:tgtEl>
                                          <p:spTgt spid="5120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1000"/>
                                        <p:tgtEl>
                                          <p:spTgt spid="52"/>
                                        </p:tgtEl>
                                      </p:cBhvr>
                                    </p:animEffect>
                                    <p:anim calcmode="lin" valueType="num">
                                      <p:cBhvr>
                                        <p:cTn id="30" dur="1000" fill="hold"/>
                                        <p:tgtEl>
                                          <p:spTgt spid="52"/>
                                        </p:tgtEl>
                                        <p:attrNameLst>
                                          <p:attrName>ppt_x</p:attrName>
                                        </p:attrNameLst>
                                      </p:cBhvr>
                                      <p:tavLst>
                                        <p:tav tm="0">
                                          <p:val>
                                            <p:strVal val="#ppt_x"/>
                                          </p:val>
                                        </p:tav>
                                        <p:tav tm="100000">
                                          <p:val>
                                            <p:strVal val="#ppt_x"/>
                                          </p:val>
                                        </p:tav>
                                      </p:tavLst>
                                    </p:anim>
                                    <p:anim calcmode="lin" valueType="num">
                                      <p:cBhvr>
                                        <p:cTn id="31" dur="1000" fill="hold"/>
                                        <p:tgtEl>
                                          <p:spTgt spid="5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1000"/>
                                        <p:tgtEl>
                                          <p:spTgt spid="47"/>
                                        </p:tgtEl>
                                      </p:cBhvr>
                                    </p:animEffect>
                                    <p:anim calcmode="lin" valueType="num">
                                      <p:cBhvr>
                                        <p:cTn id="42" dur="1000" fill="hold"/>
                                        <p:tgtEl>
                                          <p:spTgt spid="47"/>
                                        </p:tgtEl>
                                        <p:attrNameLst>
                                          <p:attrName>ppt_x</p:attrName>
                                        </p:attrNameLst>
                                      </p:cBhvr>
                                      <p:tavLst>
                                        <p:tav tm="0">
                                          <p:val>
                                            <p:strVal val="#ppt_x"/>
                                          </p:val>
                                        </p:tav>
                                        <p:tav tm="100000">
                                          <p:val>
                                            <p:strVal val="#ppt_x"/>
                                          </p:val>
                                        </p:tav>
                                      </p:tavLst>
                                    </p:anim>
                                    <p:anim calcmode="lin" valueType="num">
                                      <p:cBhvr>
                                        <p:cTn id="43" dur="1000" fill="hold"/>
                                        <p:tgtEl>
                                          <p:spTgt spid="47"/>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1000"/>
                                        <p:tgtEl>
                                          <p:spTgt spid="51"/>
                                        </p:tgtEl>
                                      </p:cBhvr>
                                    </p:animEffect>
                                    <p:anim calcmode="lin" valueType="num">
                                      <p:cBhvr>
                                        <p:cTn id="47" dur="1000" fill="hold"/>
                                        <p:tgtEl>
                                          <p:spTgt spid="51"/>
                                        </p:tgtEl>
                                        <p:attrNameLst>
                                          <p:attrName>ppt_x</p:attrName>
                                        </p:attrNameLst>
                                      </p:cBhvr>
                                      <p:tavLst>
                                        <p:tav tm="0">
                                          <p:val>
                                            <p:strVal val="#ppt_x"/>
                                          </p:val>
                                        </p:tav>
                                        <p:tav tm="100000">
                                          <p:val>
                                            <p:strVal val="#ppt_x"/>
                                          </p:val>
                                        </p:tav>
                                      </p:tavLst>
                                    </p:anim>
                                    <p:anim calcmode="lin" valueType="num">
                                      <p:cBhvr>
                                        <p:cTn id="48" dur="1000" fill="hold"/>
                                        <p:tgtEl>
                                          <p:spTgt spid="51"/>
                                        </p:tgtEl>
                                        <p:attrNameLst>
                                          <p:attrName>ppt_y</p:attrName>
                                        </p:attrNameLst>
                                      </p:cBhvr>
                                      <p:tavLst>
                                        <p:tav tm="0">
                                          <p:val>
                                            <p:strVal val="#ppt_y-.1"/>
                                          </p:val>
                                        </p:tav>
                                        <p:tav tm="100000">
                                          <p:val>
                                            <p:strVal val="#ppt_y"/>
                                          </p:val>
                                        </p:tav>
                                      </p:tavLst>
                                    </p:anim>
                                  </p:childTnLst>
                                </p:cTn>
                              </p:par>
                              <p:par>
                                <p:cTn id="49" presetID="1" presetClass="exit" presetSubtype="0" fill="hold" grpId="1" nodeType="withEffect">
                                  <p:stCondLst>
                                    <p:cond delay="0"/>
                                  </p:stCondLst>
                                  <p:childTnLst>
                                    <p:set>
                                      <p:cBhvr>
                                        <p:cTn id="50" dur="1" fill="hold">
                                          <p:stCondLst>
                                            <p:cond delay="0"/>
                                          </p:stCondLst>
                                        </p:cTn>
                                        <p:tgtEl>
                                          <p:spTgt spid="5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1000"/>
                                        <p:tgtEl>
                                          <p:spTgt spid="54"/>
                                        </p:tgtEl>
                                      </p:cBhvr>
                                    </p:animEffect>
                                    <p:anim calcmode="lin" valueType="num">
                                      <p:cBhvr>
                                        <p:cTn id="56" dur="1000" fill="hold"/>
                                        <p:tgtEl>
                                          <p:spTgt spid="54"/>
                                        </p:tgtEl>
                                        <p:attrNameLst>
                                          <p:attrName>ppt_x</p:attrName>
                                        </p:attrNameLst>
                                      </p:cBhvr>
                                      <p:tavLst>
                                        <p:tav tm="0">
                                          <p:val>
                                            <p:strVal val="#ppt_x"/>
                                          </p:val>
                                        </p:tav>
                                        <p:tav tm="100000">
                                          <p:val>
                                            <p:strVal val="#ppt_x"/>
                                          </p:val>
                                        </p:tav>
                                      </p:tavLst>
                                    </p:anim>
                                    <p:anim calcmode="lin" valueType="num">
                                      <p:cBhvr>
                                        <p:cTn id="57" dur="1000" fill="hold"/>
                                        <p:tgtEl>
                                          <p:spTgt spid="54"/>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1000"/>
                                        <p:tgtEl>
                                          <p:spTgt spid="53"/>
                                        </p:tgtEl>
                                      </p:cBhvr>
                                    </p:animEffect>
                                    <p:anim calcmode="lin" valueType="num">
                                      <p:cBhvr>
                                        <p:cTn id="61" dur="1000" fill="hold"/>
                                        <p:tgtEl>
                                          <p:spTgt spid="53"/>
                                        </p:tgtEl>
                                        <p:attrNameLst>
                                          <p:attrName>ppt_x</p:attrName>
                                        </p:attrNameLst>
                                      </p:cBhvr>
                                      <p:tavLst>
                                        <p:tav tm="0">
                                          <p:val>
                                            <p:strVal val="#ppt_x"/>
                                          </p:val>
                                        </p:tav>
                                        <p:tav tm="100000">
                                          <p:val>
                                            <p:strVal val="#ppt_x"/>
                                          </p:val>
                                        </p:tav>
                                      </p:tavLst>
                                    </p:anim>
                                    <p:anim calcmode="lin" valueType="num">
                                      <p:cBhvr>
                                        <p:cTn id="62" dur="1000" fill="hold"/>
                                        <p:tgtEl>
                                          <p:spTgt spid="53"/>
                                        </p:tgtEl>
                                        <p:attrNameLst>
                                          <p:attrName>ppt_y</p:attrName>
                                        </p:attrNameLst>
                                      </p:cBhvr>
                                      <p:tavLst>
                                        <p:tav tm="0">
                                          <p:val>
                                            <p:strVal val="#ppt_y-.1"/>
                                          </p:val>
                                        </p:tav>
                                        <p:tav tm="100000">
                                          <p:val>
                                            <p:strVal val="#ppt_y"/>
                                          </p:val>
                                        </p:tav>
                                      </p:tavLst>
                                    </p:anim>
                                  </p:childTnLst>
                                </p:cTn>
                              </p:par>
                              <p:par>
                                <p:cTn id="63" presetID="1" presetClass="exit" presetSubtype="0" fill="hold" grpId="1" nodeType="withEffect">
                                  <p:stCondLst>
                                    <p:cond delay="0"/>
                                  </p:stCondLst>
                                  <p:childTnLst>
                                    <p:set>
                                      <p:cBhvr>
                                        <p:cTn id="64" dur="1" fill="hold">
                                          <p:stCondLst>
                                            <p:cond delay="0"/>
                                          </p:stCondLst>
                                        </p:cTn>
                                        <p:tgtEl>
                                          <p:spTgt spid="4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grpId="0" nodeType="click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1000"/>
                                        <p:tgtEl>
                                          <p:spTgt spid="55"/>
                                        </p:tgtEl>
                                      </p:cBhvr>
                                    </p:animEffect>
                                    <p:anim calcmode="lin" valueType="num">
                                      <p:cBhvr>
                                        <p:cTn id="70" dur="1000" fill="hold"/>
                                        <p:tgtEl>
                                          <p:spTgt spid="55"/>
                                        </p:tgtEl>
                                        <p:attrNameLst>
                                          <p:attrName>ppt_x</p:attrName>
                                        </p:attrNameLst>
                                      </p:cBhvr>
                                      <p:tavLst>
                                        <p:tav tm="0">
                                          <p:val>
                                            <p:strVal val="#ppt_x"/>
                                          </p:val>
                                        </p:tav>
                                        <p:tav tm="100000">
                                          <p:val>
                                            <p:strVal val="#ppt_x"/>
                                          </p:val>
                                        </p:tav>
                                      </p:tavLst>
                                    </p:anim>
                                    <p:anim calcmode="lin" valueType="num">
                                      <p:cBhvr>
                                        <p:cTn id="71" dur="1000" fill="hold"/>
                                        <p:tgtEl>
                                          <p:spTgt spid="55"/>
                                        </p:tgtEl>
                                        <p:attrNameLst>
                                          <p:attrName>ppt_y</p:attrName>
                                        </p:attrNameLst>
                                      </p:cBhvr>
                                      <p:tavLst>
                                        <p:tav tm="0">
                                          <p:val>
                                            <p:strVal val="#ppt_y-.1"/>
                                          </p:val>
                                        </p:tav>
                                        <p:tav tm="100000">
                                          <p:val>
                                            <p:strVal val="#ppt_y"/>
                                          </p:val>
                                        </p:tav>
                                      </p:tavLst>
                                    </p:anim>
                                  </p:childTnLst>
                                </p:cTn>
                              </p:par>
                              <p:par>
                                <p:cTn id="72" presetID="1" presetClass="exit" presetSubtype="0" fill="hold" grpId="1" nodeType="withEffect">
                                  <p:stCondLst>
                                    <p:cond delay="0"/>
                                  </p:stCondLst>
                                  <p:childTnLst>
                                    <p:set>
                                      <p:cBhvr>
                                        <p:cTn id="73"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animBg="1"/>
      <p:bldP spid="47" grpId="0" animBg="1"/>
      <p:bldP spid="47" grpId="1" animBg="1"/>
      <p:bldP spid="51" grpId="0" animBg="1"/>
      <p:bldP spid="52" grpId="0" animBg="1"/>
      <p:bldP spid="52" grpId="1" animBg="1"/>
      <p:bldP spid="53" grpId="0" animBg="1"/>
      <p:bldP spid="54" grpId="0" animBg="1"/>
      <p:bldP spid="54" grpId="1" animBg="1"/>
      <p:bldP spid="5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58</a:t>
            </a:fld>
            <a:endParaRPr lang="zh-CN" altLang="en-US"/>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8840"/>
            <a:ext cx="9144000" cy="3425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48879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59</a:t>
            </a:fld>
            <a:endParaRPr lang="zh-CN" altLang="en-US"/>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 y="404664"/>
            <a:ext cx="9138066" cy="6093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4427984" y="6433591"/>
            <a:ext cx="4572000" cy="307777"/>
          </a:xfrm>
          <a:prstGeom prst="rect">
            <a:avLst/>
          </a:prstGeom>
        </p:spPr>
        <p:txBody>
          <a:bodyPr>
            <a:spAutoFit/>
          </a:bodyPr>
          <a:lstStyle/>
          <a:p>
            <a:r>
              <a:rPr lang="zh-CN" altLang="en-US" sz="1400" dirty="0"/>
              <a:t>计算机图形学原理及实践：</a:t>
            </a:r>
            <a:r>
              <a:rPr lang="en-US" altLang="zh-CN" sz="1400" dirty="0"/>
              <a:t>C</a:t>
            </a:r>
            <a:r>
              <a:rPr lang="zh-CN" altLang="en-US" sz="1400" dirty="0"/>
              <a:t>语言描述（原书第</a:t>
            </a:r>
            <a:r>
              <a:rPr lang="en-US" altLang="zh-CN" sz="1400" dirty="0"/>
              <a:t>2</a:t>
            </a:r>
            <a:r>
              <a:rPr lang="zh-CN" altLang="en-US" sz="1400" dirty="0"/>
              <a:t>版）</a:t>
            </a:r>
            <a:r>
              <a:rPr lang="en-US" altLang="zh-CN" sz="1400" dirty="0"/>
              <a:t>.</a:t>
            </a:r>
            <a:r>
              <a:rPr lang="en-US" altLang="zh-CN" sz="1400" dirty="0" err="1"/>
              <a:t>pdf</a:t>
            </a:r>
            <a:endParaRPr lang="zh-CN" altLang="en-US" sz="1400" dirty="0"/>
          </a:p>
        </p:txBody>
      </p:sp>
    </p:spTree>
    <p:extLst>
      <p:ext uri="{BB962C8B-B14F-4D97-AF65-F5344CB8AC3E}">
        <p14:creationId xmlns:p14="http://schemas.microsoft.com/office/powerpoint/2010/main" val="634221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GUI still follows “Dr. IPO”</a:t>
            </a:r>
            <a:endParaRPr lang="zh-CN" altLang="en-US" dirty="0"/>
          </a:p>
        </p:txBody>
      </p:sp>
      <p:sp>
        <p:nvSpPr>
          <p:cNvPr id="3" name="内容占位符 2"/>
          <p:cNvSpPr>
            <a:spLocks noGrp="1"/>
          </p:cNvSpPr>
          <p:nvPr>
            <p:ph idx="1"/>
          </p:nvPr>
        </p:nvSpPr>
        <p:spPr/>
        <p:txBody>
          <a:bodyPr>
            <a:normAutofit/>
          </a:bodyPr>
          <a:lstStyle/>
          <a:p>
            <a:r>
              <a:rPr lang="en-US" altLang="zh-CN" dirty="0"/>
              <a:t>User controls contents, structure, and appearance of objects and their displayed images via rapid visual feedback</a:t>
            </a:r>
          </a:p>
          <a:p>
            <a:r>
              <a:rPr lang="en-US" altLang="zh-CN" dirty="0"/>
              <a:t>Basic components of an interactive graphics system</a:t>
            </a:r>
          </a:p>
          <a:p>
            <a:pPr lvl="1"/>
            <a:r>
              <a:rPr lang="en-US" altLang="zh-CN" b="1" dirty="0">
                <a:solidFill>
                  <a:srgbClr val="FF0000"/>
                </a:solidFill>
              </a:rPr>
              <a:t>i</a:t>
            </a:r>
            <a:r>
              <a:rPr lang="en-US" altLang="zh-CN" dirty="0"/>
              <a:t>nput (e.g., mouse, tablet and stylus, force feedback device</a:t>
            </a:r>
            <a:r>
              <a:rPr lang="en-US" altLang="zh-CN" dirty="0" smtClean="0"/>
              <a:t>, scanner</a:t>
            </a:r>
            <a:r>
              <a:rPr lang="en-US" altLang="zh-CN" dirty="0"/>
              <a:t>…)</a:t>
            </a:r>
          </a:p>
          <a:p>
            <a:pPr lvl="1"/>
            <a:r>
              <a:rPr lang="en-US" altLang="zh-CN" b="1" dirty="0">
                <a:solidFill>
                  <a:srgbClr val="FF0000"/>
                </a:solidFill>
              </a:rPr>
              <a:t>p</a:t>
            </a:r>
            <a:r>
              <a:rPr lang="en-US" altLang="zh-CN" dirty="0"/>
              <a:t>rocessing (and storage)</a:t>
            </a:r>
          </a:p>
          <a:p>
            <a:pPr lvl="1"/>
            <a:r>
              <a:rPr lang="en-US" altLang="zh-CN" dirty="0"/>
              <a:t>display/</a:t>
            </a:r>
            <a:r>
              <a:rPr lang="en-US" altLang="zh-CN" b="1" dirty="0">
                <a:solidFill>
                  <a:srgbClr val="FF0000"/>
                </a:solidFill>
              </a:rPr>
              <a:t>o</a:t>
            </a:r>
            <a:r>
              <a:rPr lang="en-US" altLang="zh-CN" dirty="0"/>
              <a:t>utput (e.g., screen, paper-based printer, video recorder…)</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6</a:t>
            </a:fld>
            <a:endParaRPr lang="zh-CN" altLang="en-US"/>
          </a:p>
        </p:txBody>
      </p:sp>
      <p:sp>
        <p:nvSpPr>
          <p:cNvPr id="7" name="矩形 6"/>
          <p:cNvSpPr/>
          <p:nvPr/>
        </p:nvSpPr>
        <p:spPr>
          <a:xfrm>
            <a:off x="1187624" y="6093296"/>
            <a:ext cx="8100392" cy="307777"/>
          </a:xfrm>
          <a:prstGeom prst="rect">
            <a:avLst/>
          </a:prstGeom>
        </p:spPr>
        <p:txBody>
          <a:bodyPr wrap="square">
            <a:spAutoFit/>
          </a:bodyPr>
          <a:lstStyle/>
          <a:p>
            <a:r>
              <a:rPr lang="en-US" altLang="zh-CN" sz="1400" dirty="0"/>
              <a:t>PPTs from other\www.informatics.buu.ac.th_~kubola_975354Graphics\GraphicLect01_Introduction.ppt</a:t>
            </a:r>
            <a:endParaRPr lang="zh-CN" altLang="en-US" sz="1400" dirty="0"/>
          </a:p>
        </p:txBody>
      </p:sp>
    </p:spTree>
    <p:extLst>
      <p:ext uri="{BB962C8B-B14F-4D97-AF65-F5344CB8AC3E}">
        <p14:creationId xmlns:p14="http://schemas.microsoft.com/office/powerpoint/2010/main" val="13061231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60</a:t>
            </a:fld>
            <a:endParaRPr lang="zh-CN" altLang="en-US"/>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570"/>
            <a:ext cx="9144000" cy="6592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4427984" y="6505599"/>
            <a:ext cx="4572000" cy="307777"/>
          </a:xfrm>
          <a:prstGeom prst="rect">
            <a:avLst/>
          </a:prstGeom>
        </p:spPr>
        <p:txBody>
          <a:bodyPr>
            <a:spAutoFit/>
          </a:bodyPr>
          <a:lstStyle/>
          <a:p>
            <a:r>
              <a:rPr lang="zh-CN" altLang="en-US" sz="1400" dirty="0"/>
              <a:t>计算机图形学原理及实践：</a:t>
            </a:r>
            <a:r>
              <a:rPr lang="en-US" altLang="zh-CN" sz="1400" dirty="0"/>
              <a:t>C</a:t>
            </a:r>
            <a:r>
              <a:rPr lang="zh-CN" altLang="en-US" sz="1400" dirty="0"/>
              <a:t>语言描述（原书第</a:t>
            </a:r>
            <a:r>
              <a:rPr lang="en-US" altLang="zh-CN" sz="1400" dirty="0"/>
              <a:t>2</a:t>
            </a:r>
            <a:r>
              <a:rPr lang="zh-CN" altLang="en-US" sz="1400" dirty="0"/>
              <a:t>版）</a:t>
            </a:r>
            <a:r>
              <a:rPr lang="en-US" altLang="zh-CN" sz="1400" dirty="0"/>
              <a:t>.</a:t>
            </a:r>
            <a:r>
              <a:rPr lang="en-US" altLang="zh-CN" sz="1400" dirty="0" err="1"/>
              <a:t>pdf</a:t>
            </a:r>
            <a:endParaRPr lang="zh-CN" altLang="en-US" sz="1400" dirty="0"/>
          </a:p>
        </p:txBody>
      </p:sp>
    </p:spTree>
    <p:extLst>
      <p:ext uri="{BB962C8B-B14F-4D97-AF65-F5344CB8AC3E}">
        <p14:creationId xmlns:p14="http://schemas.microsoft.com/office/powerpoint/2010/main" val="13998636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Game Engines</a:t>
            </a:r>
            <a:endParaRPr lang="zh-CN" altLang="en-US" dirty="0"/>
          </a:p>
        </p:txBody>
      </p:sp>
      <p:sp>
        <p:nvSpPr>
          <p:cNvPr id="3" name="内容占位符 2"/>
          <p:cNvSpPr>
            <a:spLocks noGrp="1"/>
          </p:cNvSpPr>
          <p:nvPr>
            <p:ph idx="1"/>
          </p:nvPr>
        </p:nvSpPr>
        <p:spPr/>
        <p:txBody>
          <a:bodyPr/>
          <a:lstStyle/>
          <a:p>
            <a:r>
              <a:rPr lang="en-US" altLang="zh-CN" dirty="0" smtClean="0"/>
              <a:t>There are many game engines which are proposed by game producers for special game figures and components</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61</a:t>
            </a:fld>
            <a:endParaRPr lang="zh-CN" altLang="en-US"/>
          </a:p>
        </p:txBody>
      </p:sp>
      <p:pic>
        <p:nvPicPr>
          <p:cNvPr id="60418" name="Picture 2" descr="http://www.hpquest.com/DOSP/images/S3GE_dia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708920"/>
            <a:ext cx="5270798" cy="363575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55576" y="6344674"/>
            <a:ext cx="3870176" cy="523220"/>
          </a:xfrm>
          <a:prstGeom prst="rect">
            <a:avLst/>
          </a:prstGeom>
        </p:spPr>
        <p:txBody>
          <a:bodyPr wrap="square">
            <a:spAutoFit/>
          </a:bodyPr>
          <a:lstStyle/>
          <a:p>
            <a:r>
              <a:rPr lang="en-US" altLang="zh-CN" sz="1400" dirty="0"/>
              <a:t>http://forum.thegamecreators.com/?m=forum_view&amp;t=165850&amp;b=19</a:t>
            </a:r>
            <a:endParaRPr lang="zh-CN" altLang="en-US" sz="1400" dirty="0"/>
          </a:p>
        </p:txBody>
      </p:sp>
      <p:pic>
        <p:nvPicPr>
          <p:cNvPr id="60420" name="Picture 4" descr="http://ts3.cn.mm.bing.net/th?id=H.5045182951785022&amp;pid=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374" y="2708920"/>
            <a:ext cx="3117626" cy="284743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868144" y="5593055"/>
            <a:ext cx="3337965" cy="307777"/>
          </a:xfrm>
          <a:prstGeom prst="rect">
            <a:avLst/>
          </a:prstGeom>
        </p:spPr>
        <p:txBody>
          <a:bodyPr wrap="none">
            <a:spAutoFit/>
          </a:bodyPr>
          <a:lstStyle/>
          <a:p>
            <a:r>
              <a:rPr lang="en-US" altLang="zh-CN" sz="1400" dirty="0"/>
              <a:t>http://khmergame.com/torque_game.html</a:t>
            </a:r>
            <a:endParaRPr lang="zh-CN" altLang="en-US" sz="1400" dirty="0"/>
          </a:p>
        </p:txBody>
      </p:sp>
    </p:spTree>
    <p:extLst>
      <p:ext uri="{BB962C8B-B14F-4D97-AF65-F5344CB8AC3E}">
        <p14:creationId xmlns:p14="http://schemas.microsoft.com/office/powerpoint/2010/main" val="41398151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rtlCol="0">
            <a:normAutofit/>
          </a:bodyPr>
          <a:lstStyle/>
          <a:p>
            <a:pPr fontAlgn="auto">
              <a:spcAft>
                <a:spcPts val="0"/>
              </a:spcAft>
              <a:defRPr/>
            </a:pPr>
            <a:r>
              <a:rPr lang="en-US" altLang="zh-CN" dirty="0" smtClean="0">
                <a:solidFill>
                  <a:schemeClr val="bg1"/>
                </a:solidFill>
                <a:latin typeface="Happy" pitchFamily="34" charset="0"/>
              </a:rPr>
              <a:t>GOO-</a:t>
            </a:r>
            <a:r>
              <a:rPr lang="en-US" altLang="zh-CN" dirty="0" err="1" smtClean="0">
                <a:solidFill>
                  <a:schemeClr val="bg1"/>
                </a:solidFill>
                <a:latin typeface="Happy" pitchFamily="34" charset="0"/>
              </a:rPr>
              <a:t>ee</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pPr>
              <a:defRPr/>
            </a:pPr>
            <a:r>
              <a:rPr lang="en-US" altLang="zh-CN" smtClean="0"/>
              <a:t>Part XII IO System</a:t>
            </a:r>
            <a:endParaRPr lang="zh-CN" altLang="en-US"/>
          </a:p>
        </p:txBody>
      </p:sp>
      <p:sp>
        <p:nvSpPr>
          <p:cNvPr id="5" name="Content Placeholder 4"/>
          <p:cNvSpPr>
            <a:spLocks noGrp="1"/>
          </p:cNvSpPr>
          <p:nvPr>
            <p:ph idx="1"/>
          </p:nvPr>
        </p:nvSpPr>
        <p:spPr>
          <a:xfrm>
            <a:off x="1285875" y="571500"/>
            <a:ext cx="7858125" cy="5197475"/>
          </a:xfrm>
        </p:spPr>
        <p:txBody>
          <a:bodyPr rtlCol="0" anchor="ctr">
            <a:normAutofit/>
          </a:bodyPr>
          <a:lstStyle/>
          <a:p>
            <a:pPr>
              <a:defRPr/>
            </a:pPr>
            <a:r>
              <a:rPr lang="en-US" altLang="zh-CN" dirty="0" smtClean="0">
                <a:sym typeface="Wingdings" pitchFamily="2" charset="2"/>
              </a:rPr>
              <a:t>GUI and its history</a:t>
            </a:r>
          </a:p>
          <a:p>
            <a:pPr>
              <a:defRPr/>
            </a:pPr>
            <a:r>
              <a:rPr lang="en-US" altLang="zh-CN" dirty="0" smtClean="0">
                <a:sym typeface="Wingdings" pitchFamily="2" charset="2"/>
              </a:rPr>
              <a:t>Mechanism of GUI devices</a:t>
            </a:r>
          </a:p>
          <a:p>
            <a:pPr>
              <a:defRPr/>
            </a:pPr>
            <a:r>
              <a:rPr lang="en-US" altLang="zh-CN" dirty="0" smtClean="0">
                <a:sym typeface="Wingdings" pitchFamily="2" charset="2"/>
              </a:rPr>
              <a:t>Support from OS</a:t>
            </a:r>
          </a:p>
          <a:p>
            <a:pPr>
              <a:defRPr/>
            </a:pPr>
            <a:r>
              <a:rPr lang="en-US" altLang="zh-CN" dirty="0" smtClean="0">
                <a:sym typeface="Wingdings" pitchFamily="2" charset="2"/>
              </a:rPr>
              <a:t>Complements</a:t>
            </a:r>
          </a:p>
          <a:p>
            <a:pPr lvl="1">
              <a:defRPr/>
            </a:pPr>
            <a:r>
              <a:rPr lang="en-US" altLang="zh-CN" dirty="0" smtClean="0">
                <a:sym typeface="Wingdings" pitchFamily="2" charset="2"/>
              </a:rPr>
              <a:t>Colorful GUI</a:t>
            </a:r>
          </a:p>
          <a:p>
            <a:pPr lvl="1">
              <a:defRPr/>
            </a:pPr>
            <a:r>
              <a:rPr lang="en-US" altLang="zh-CN" dirty="0" smtClean="0">
                <a:sym typeface="Wingdings" pitchFamily="2" charset="2"/>
              </a:rPr>
              <a:t>3D </a:t>
            </a:r>
            <a:r>
              <a:rPr lang="en-US" altLang="zh-CN" dirty="0" err="1" smtClean="0">
                <a:sym typeface="Wingdings" pitchFamily="2" charset="2"/>
              </a:rPr>
              <a:t>Input/Output</a:t>
            </a:r>
            <a:endParaRPr lang="en-US" altLang="zh-CN" dirty="0" smtClean="0">
              <a:sym typeface="Wingdings" pitchFamily="2" charset="2"/>
            </a:endParaRPr>
          </a:p>
          <a:p>
            <a:pPr lvl="1">
              <a:defRPr/>
            </a:pPr>
            <a:r>
              <a:rPr lang="en-US" altLang="zh-CN" dirty="0" smtClean="0">
                <a:sym typeface="Wingdings" pitchFamily="2" charset="2"/>
              </a:rPr>
              <a:t>Virtual Reality</a:t>
            </a:r>
          </a:p>
          <a:p>
            <a:pPr lvl="2">
              <a:defRPr/>
            </a:pPr>
            <a:r>
              <a:rPr lang="en-US" altLang="zh-CN" dirty="0" smtClean="0">
                <a:sym typeface="Wingdings" pitchFamily="2" charset="2"/>
              </a:rPr>
              <a:t>Do you remember Avatar? </a:t>
            </a: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62</a:t>
            </a:fld>
            <a:endParaRPr lang="zh-CN" altLang="en-US"/>
          </a:p>
        </p:txBody>
      </p:sp>
    </p:spTree>
    <p:extLst>
      <p:ext uri="{BB962C8B-B14F-4D97-AF65-F5344CB8AC3E}">
        <p14:creationId xmlns:p14="http://schemas.microsoft.com/office/powerpoint/2010/main" val="32148344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ko-KR" dirty="0">
                <a:latin typeface="Arial" pitchFamily="34" charset="0"/>
                <a:ea typeface="Gulim" pitchFamily="34" charset="-127"/>
                <a:cs typeface="Arial" pitchFamily="34" charset="0"/>
              </a:rPr>
              <a:t>Specifying Color</a:t>
            </a:r>
            <a:endParaRPr lang="zh-CN" altLang="en-US" dirty="0"/>
          </a:p>
        </p:txBody>
      </p:sp>
      <p:sp>
        <p:nvSpPr>
          <p:cNvPr id="3" name="内容占位符 2"/>
          <p:cNvSpPr>
            <a:spLocks noGrp="1"/>
          </p:cNvSpPr>
          <p:nvPr>
            <p:ph idx="1"/>
          </p:nvPr>
        </p:nvSpPr>
        <p:spPr>
          <a:xfrm>
            <a:off x="97160" y="895233"/>
            <a:ext cx="3772594" cy="5126055"/>
          </a:xfrm>
        </p:spPr>
        <p:txBody>
          <a:bodyPr>
            <a:noAutofit/>
          </a:bodyPr>
          <a:lstStyle/>
          <a:p>
            <a:r>
              <a:rPr lang="en-US" altLang="ko-KR" dirty="0">
                <a:ea typeface="Gulim" pitchFamily="34" charset="-127"/>
              </a:rPr>
              <a:t>direct color :</a:t>
            </a:r>
          </a:p>
          <a:p>
            <a:pPr lvl="1"/>
            <a:r>
              <a:rPr lang="en-US" altLang="ko-KR" dirty="0" smtClean="0">
                <a:ea typeface="Gulim" pitchFamily="34" charset="-127"/>
              </a:rPr>
              <a:t>each </a:t>
            </a:r>
            <a:r>
              <a:rPr lang="en-US" altLang="ko-KR" dirty="0">
                <a:ea typeface="Gulim" pitchFamily="34" charset="-127"/>
              </a:rPr>
              <a:t>pixel directly specifies a color value </a:t>
            </a:r>
          </a:p>
          <a:p>
            <a:pPr lvl="2"/>
            <a:r>
              <a:rPr lang="en-US" altLang="ko-KR" dirty="0">
                <a:ea typeface="Gulim" pitchFamily="34" charset="-127"/>
              </a:rPr>
              <a:t>e.g., 24bit : 8bits(R) + 8bits(G) + 8 bits(B)</a:t>
            </a:r>
          </a:p>
          <a:p>
            <a:r>
              <a:rPr lang="en-US" altLang="ko-KR" dirty="0">
                <a:ea typeface="Gulim" pitchFamily="34" charset="-127"/>
              </a:rPr>
              <a:t>palette-based color : indirect specification</a:t>
            </a:r>
          </a:p>
          <a:p>
            <a:pPr lvl="1"/>
            <a:r>
              <a:rPr lang="en-US" altLang="ko-KR" dirty="0">
                <a:ea typeface="Gulim" pitchFamily="34" charset="-127"/>
              </a:rPr>
              <a:t>use palette (CLUT)</a:t>
            </a:r>
          </a:p>
          <a:p>
            <a:pPr lvl="2"/>
            <a:r>
              <a:rPr lang="en-US" altLang="ko-KR" dirty="0">
                <a:ea typeface="Gulim" pitchFamily="34" charset="-127"/>
              </a:rPr>
              <a:t>e.g., 8 bits pixel can represent 256 colors </a:t>
            </a:r>
          </a:p>
          <a:p>
            <a:endParaRPr lang="zh-CN" altLang="en-US" sz="3600" dirty="0"/>
          </a:p>
        </p:txBody>
      </p:sp>
      <p:grpSp>
        <p:nvGrpSpPr>
          <p:cNvPr id="6" name="Group 370"/>
          <p:cNvGrpSpPr>
            <a:grpSpLocks/>
          </p:cNvGrpSpPr>
          <p:nvPr/>
        </p:nvGrpSpPr>
        <p:grpSpPr bwMode="auto">
          <a:xfrm>
            <a:off x="4003104" y="1447800"/>
            <a:ext cx="5105400" cy="3160713"/>
            <a:chOff x="2592" y="1264"/>
            <a:chExt cx="2968" cy="1759"/>
          </a:xfrm>
        </p:grpSpPr>
        <p:grpSp>
          <p:nvGrpSpPr>
            <p:cNvPr id="7" name="Group 4"/>
            <p:cNvGrpSpPr>
              <a:grpSpLocks/>
            </p:cNvGrpSpPr>
            <p:nvPr/>
          </p:nvGrpSpPr>
          <p:grpSpPr bwMode="auto">
            <a:xfrm>
              <a:off x="3025" y="1304"/>
              <a:ext cx="2535" cy="1621"/>
              <a:chOff x="1527" y="1432"/>
              <a:chExt cx="3505" cy="2241"/>
            </a:xfrm>
          </p:grpSpPr>
          <p:sp>
            <p:nvSpPr>
              <p:cNvPr id="171" name="Rectangle 5"/>
              <p:cNvSpPr>
                <a:spLocks noChangeArrowheads="1"/>
              </p:cNvSpPr>
              <p:nvPr/>
            </p:nvSpPr>
            <p:spPr bwMode="auto">
              <a:xfrm>
                <a:off x="3243" y="3090"/>
                <a:ext cx="448" cy="1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2" name="Rectangle 6"/>
              <p:cNvSpPr>
                <a:spLocks noChangeArrowheads="1"/>
              </p:cNvSpPr>
              <p:nvPr/>
            </p:nvSpPr>
            <p:spPr bwMode="auto">
              <a:xfrm>
                <a:off x="3273" y="3097"/>
                <a:ext cx="365"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b="1">
                    <a:solidFill>
                      <a:srgbClr val="000000"/>
                    </a:solidFill>
                    <a:latin typeface="Geneva" charset="0"/>
                    <a:ea typeface="宋体" pitchFamily="2" charset="-122"/>
                  </a:rPr>
                  <a:t>Green</a:t>
                </a:r>
                <a:endParaRPr lang="en-US" altLang="zh-CN">
                  <a:latin typeface="Times New Roman" pitchFamily="18" charset="0"/>
                  <a:ea typeface="宋体" pitchFamily="2" charset="-122"/>
                  <a:cs typeface="Times New Roman" pitchFamily="18" charset="0"/>
                </a:endParaRPr>
              </a:p>
            </p:txBody>
          </p:sp>
          <p:sp>
            <p:nvSpPr>
              <p:cNvPr id="173" name="Rectangle 7"/>
              <p:cNvSpPr>
                <a:spLocks noChangeArrowheads="1"/>
              </p:cNvSpPr>
              <p:nvPr/>
            </p:nvSpPr>
            <p:spPr bwMode="auto">
              <a:xfrm>
                <a:off x="2477" y="1480"/>
                <a:ext cx="479" cy="518"/>
              </a:xfrm>
              <a:prstGeom prst="rect">
                <a:avLst/>
              </a:prstGeom>
              <a:solidFill>
                <a:srgbClr val="FFFFFF"/>
              </a:solidFill>
              <a:ln w="12700">
                <a:solidFill>
                  <a:srgbClr val="000000"/>
                </a:solidFill>
                <a:miter lim="800000"/>
                <a:headEnd/>
                <a:tailEnd/>
              </a:ln>
            </p:spPr>
            <p:txBody>
              <a:bodyPr/>
              <a:lstStyle/>
              <a:p>
                <a:endParaRPr lang="zh-CN" altLang="en-US"/>
              </a:p>
            </p:txBody>
          </p:sp>
          <p:sp>
            <p:nvSpPr>
              <p:cNvPr id="174" name="Line 8"/>
              <p:cNvSpPr>
                <a:spLocks noChangeShapeType="1"/>
              </p:cNvSpPr>
              <p:nvPr/>
            </p:nvSpPr>
            <p:spPr bwMode="auto">
              <a:xfrm>
                <a:off x="2477" y="1543"/>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9"/>
              <p:cNvSpPr>
                <a:spLocks noChangeShapeType="1"/>
              </p:cNvSpPr>
              <p:nvPr/>
            </p:nvSpPr>
            <p:spPr bwMode="auto">
              <a:xfrm>
                <a:off x="2477" y="1607"/>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Line 10"/>
              <p:cNvSpPr>
                <a:spLocks noChangeShapeType="1"/>
              </p:cNvSpPr>
              <p:nvPr/>
            </p:nvSpPr>
            <p:spPr bwMode="auto">
              <a:xfrm>
                <a:off x="2477" y="1671"/>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 name="Line 11"/>
              <p:cNvSpPr>
                <a:spLocks noChangeShapeType="1"/>
              </p:cNvSpPr>
              <p:nvPr/>
            </p:nvSpPr>
            <p:spPr bwMode="auto">
              <a:xfrm>
                <a:off x="2477" y="1735"/>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Line 12"/>
              <p:cNvSpPr>
                <a:spLocks noChangeShapeType="1"/>
              </p:cNvSpPr>
              <p:nvPr/>
            </p:nvSpPr>
            <p:spPr bwMode="auto">
              <a:xfrm>
                <a:off x="2477" y="1799"/>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13"/>
              <p:cNvSpPr>
                <a:spLocks noChangeShapeType="1"/>
              </p:cNvSpPr>
              <p:nvPr/>
            </p:nvSpPr>
            <p:spPr bwMode="auto">
              <a:xfrm>
                <a:off x="2477" y="1862"/>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 name="Line 14"/>
              <p:cNvSpPr>
                <a:spLocks noChangeShapeType="1"/>
              </p:cNvSpPr>
              <p:nvPr/>
            </p:nvSpPr>
            <p:spPr bwMode="auto">
              <a:xfrm>
                <a:off x="2477" y="1926"/>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15"/>
              <p:cNvSpPr>
                <a:spLocks noChangeShapeType="1"/>
              </p:cNvSpPr>
              <p:nvPr/>
            </p:nvSpPr>
            <p:spPr bwMode="auto">
              <a:xfrm>
                <a:off x="2533" y="1480"/>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Line 16"/>
              <p:cNvSpPr>
                <a:spLocks noChangeShapeType="1"/>
              </p:cNvSpPr>
              <p:nvPr/>
            </p:nvSpPr>
            <p:spPr bwMode="auto">
              <a:xfrm>
                <a:off x="2597" y="1480"/>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 name="Line 17"/>
              <p:cNvSpPr>
                <a:spLocks noChangeShapeType="1"/>
              </p:cNvSpPr>
              <p:nvPr/>
            </p:nvSpPr>
            <p:spPr bwMode="auto">
              <a:xfrm>
                <a:off x="2653" y="1480"/>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Line 18"/>
              <p:cNvSpPr>
                <a:spLocks noChangeShapeType="1"/>
              </p:cNvSpPr>
              <p:nvPr/>
            </p:nvSpPr>
            <p:spPr bwMode="auto">
              <a:xfrm>
                <a:off x="2717" y="1480"/>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19"/>
              <p:cNvSpPr>
                <a:spLocks noChangeShapeType="1"/>
              </p:cNvSpPr>
              <p:nvPr/>
            </p:nvSpPr>
            <p:spPr bwMode="auto">
              <a:xfrm>
                <a:off x="2772" y="1480"/>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20"/>
              <p:cNvSpPr>
                <a:spLocks noChangeShapeType="1"/>
              </p:cNvSpPr>
              <p:nvPr/>
            </p:nvSpPr>
            <p:spPr bwMode="auto">
              <a:xfrm>
                <a:off x="2828" y="1480"/>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21"/>
              <p:cNvSpPr>
                <a:spLocks noChangeShapeType="1"/>
              </p:cNvSpPr>
              <p:nvPr/>
            </p:nvSpPr>
            <p:spPr bwMode="auto">
              <a:xfrm>
                <a:off x="2892" y="1480"/>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Line 22"/>
              <p:cNvSpPr>
                <a:spLocks noChangeShapeType="1"/>
              </p:cNvSpPr>
              <p:nvPr/>
            </p:nvSpPr>
            <p:spPr bwMode="auto">
              <a:xfrm flipV="1">
                <a:off x="2477" y="1448"/>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 name="Line 23"/>
              <p:cNvSpPr>
                <a:spLocks noChangeShapeType="1"/>
              </p:cNvSpPr>
              <p:nvPr/>
            </p:nvSpPr>
            <p:spPr bwMode="auto">
              <a:xfrm flipV="1">
                <a:off x="2533" y="1448"/>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0" name="Line 24"/>
              <p:cNvSpPr>
                <a:spLocks noChangeShapeType="1"/>
              </p:cNvSpPr>
              <p:nvPr/>
            </p:nvSpPr>
            <p:spPr bwMode="auto">
              <a:xfrm flipV="1">
                <a:off x="2597" y="1448"/>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1" name="Line 25"/>
              <p:cNvSpPr>
                <a:spLocks noChangeShapeType="1"/>
              </p:cNvSpPr>
              <p:nvPr/>
            </p:nvSpPr>
            <p:spPr bwMode="auto">
              <a:xfrm flipV="1">
                <a:off x="2653" y="1448"/>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 name="Line 26"/>
              <p:cNvSpPr>
                <a:spLocks noChangeShapeType="1"/>
              </p:cNvSpPr>
              <p:nvPr/>
            </p:nvSpPr>
            <p:spPr bwMode="auto">
              <a:xfrm flipV="1">
                <a:off x="2717" y="1448"/>
                <a:ext cx="23"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 name="Line 27"/>
              <p:cNvSpPr>
                <a:spLocks noChangeShapeType="1"/>
              </p:cNvSpPr>
              <p:nvPr/>
            </p:nvSpPr>
            <p:spPr bwMode="auto">
              <a:xfrm flipV="1">
                <a:off x="2772" y="1448"/>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 name="Line 28"/>
              <p:cNvSpPr>
                <a:spLocks noChangeShapeType="1"/>
              </p:cNvSpPr>
              <p:nvPr/>
            </p:nvSpPr>
            <p:spPr bwMode="auto">
              <a:xfrm flipV="1">
                <a:off x="2828" y="1448"/>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Line 29"/>
              <p:cNvSpPr>
                <a:spLocks noChangeShapeType="1"/>
              </p:cNvSpPr>
              <p:nvPr/>
            </p:nvSpPr>
            <p:spPr bwMode="auto">
              <a:xfrm flipV="1">
                <a:off x="2892" y="1448"/>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 name="Line 30"/>
              <p:cNvSpPr>
                <a:spLocks noChangeShapeType="1"/>
              </p:cNvSpPr>
              <p:nvPr/>
            </p:nvSpPr>
            <p:spPr bwMode="auto">
              <a:xfrm flipV="1">
                <a:off x="2948" y="1448"/>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Line 31"/>
              <p:cNvSpPr>
                <a:spLocks noChangeShapeType="1"/>
              </p:cNvSpPr>
              <p:nvPr/>
            </p:nvSpPr>
            <p:spPr bwMode="auto">
              <a:xfrm flipV="1">
                <a:off x="2948" y="1511"/>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Line 32"/>
              <p:cNvSpPr>
                <a:spLocks noChangeShapeType="1"/>
              </p:cNvSpPr>
              <p:nvPr/>
            </p:nvSpPr>
            <p:spPr bwMode="auto">
              <a:xfrm flipV="1">
                <a:off x="2948" y="1575"/>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Line 33"/>
              <p:cNvSpPr>
                <a:spLocks noChangeShapeType="1"/>
              </p:cNvSpPr>
              <p:nvPr/>
            </p:nvSpPr>
            <p:spPr bwMode="auto">
              <a:xfrm flipV="1">
                <a:off x="2948" y="1639"/>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Line 34"/>
              <p:cNvSpPr>
                <a:spLocks noChangeShapeType="1"/>
              </p:cNvSpPr>
              <p:nvPr/>
            </p:nvSpPr>
            <p:spPr bwMode="auto">
              <a:xfrm flipV="1">
                <a:off x="2948" y="1703"/>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Line 35"/>
              <p:cNvSpPr>
                <a:spLocks noChangeShapeType="1"/>
              </p:cNvSpPr>
              <p:nvPr/>
            </p:nvSpPr>
            <p:spPr bwMode="auto">
              <a:xfrm flipV="1">
                <a:off x="2948" y="176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Line 36"/>
              <p:cNvSpPr>
                <a:spLocks noChangeShapeType="1"/>
              </p:cNvSpPr>
              <p:nvPr/>
            </p:nvSpPr>
            <p:spPr bwMode="auto">
              <a:xfrm flipV="1">
                <a:off x="2948" y="1830"/>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 name="Line 37"/>
              <p:cNvSpPr>
                <a:spLocks noChangeShapeType="1"/>
              </p:cNvSpPr>
              <p:nvPr/>
            </p:nvSpPr>
            <p:spPr bwMode="auto">
              <a:xfrm flipV="1">
                <a:off x="2948" y="1894"/>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 name="Line 38"/>
              <p:cNvSpPr>
                <a:spLocks noChangeShapeType="1"/>
              </p:cNvSpPr>
              <p:nvPr/>
            </p:nvSpPr>
            <p:spPr bwMode="auto">
              <a:xfrm flipV="1">
                <a:off x="2948" y="1958"/>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 name="Freeform 39"/>
              <p:cNvSpPr>
                <a:spLocks/>
              </p:cNvSpPr>
              <p:nvPr/>
            </p:nvSpPr>
            <p:spPr bwMode="auto">
              <a:xfrm>
                <a:off x="2509" y="1448"/>
                <a:ext cx="471" cy="510"/>
              </a:xfrm>
              <a:custGeom>
                <a:avLst/>
                <a:gdLst>
                  <a:gd name="T0" fmla="*/ 0 w 471"/>
                  <a:gd name="T1" fmla="*/ 0 h 510"/>
                  <a:gd name="T2" fmla="*/ 471 w 471"/>
                  <a:gd name="T3" fmla="*/ 0 h 510"/>
                  <a:gd name="T4" fmla="*/ 471 w 471"/>
                  <a:gd name="T5" fmla="*/ 510 h 510"/>
                </a:gdLst>
                <a:ahLst/>
                <a:cxnLst>
                  <a:cxn ang="0">
                    <a:pos x="T0" y="T1"/>
                  </a:cxn>
                  <a:cxn ang="0">
                    <a:pos x="T2" y="T3"/>
                  </a:cxn>
                  <a:cxn ang="0">
                    <a:pos x="T4" y="T5"/>
                  </a:cxn>
                </a:cxnLst>
                <a:rect l="0" t="0" r="r" b="b"/>
                <a:pathLst>
                  <a:path w="471" h="510">
                    <a:moveTo>
                      <a:pt x="0" y="0"/>
                    </a:moveTo>
                    <a:lnTo>
                      <a:pt x="471" y="0"/>
                    </a:lnTo>
                    <a:lnTo>
                      <a:pt x="471" y="51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 name="Rectangle 40"/>
              <p:cNvSpPr>
                <a:spLocks noChangeArrowheads="1"/>
              </p:cNvSpPr>
              <p:nvPr/>
            </p:nvSpPr>
            <p:spPr bwMode="auto">
              <a:xfrm>
                <a:off x="2301" y="1639"/>
                <a:ext cx="479" cy="526"/>
              </a:xfrm>
              <a:prstGeom prst="rect">
                <a:avLst/>
              </a:prstGeom>
              <a:solidFill>
                <a:srgbClr val="FFFFFF"/>
              </a:solidFill>
              <a:ln w="12700">
                <a:solidFill>
                  <a:srgbClr val="000000"/>
                </a:solidFill>
                <a:miter lim="800000"/>
                <a:headEnd/>
                <a:tailEnd/>
              </a:ln>
            </p:spPr>
            <p:txBody>
              <a:bodyPr/>
              <a:lstStyle/>
              <a:p>
                <a:endParaRPr lang="zh-CN" altLang="en-US"/>
              </a:p>
            </p:txBody>
          </p:sp>
          <p:sp>
            <p:nvSpPr>
              <p:cNvPr id="207" name="Line 41"/>
              <p:cNvSpPr>
                <a:spLocks noChangeShapeType="1"/>
              </p:cNvSpPr>
              <p:nvPr/>
            </p:nvSpPr>
            <p:spPr bwMode="auto">
              <a:xfrm>
                <a:off x="2301" y="1703"/>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 name="Line 42"/>
              <p:cNvSpPr>
                <a:spLocks noChangeShapeType="1"/>
              </p:cNvSpPr>
              <p:nvPr/>
            </p:nvSpPr>
            <p:spPr bwMode="auto">
              <a:xfrm>
                <a:off x="2301" y="1767"/>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43"/>
              <p:cNvSpPr>
                <a:spLocks noChangeShapeType="1"/>
              </p:cNvSpPr>
              <p:nvPr/>
            </p:nvSpPr>
            <p:spPr bwMode="auto">
              <a:xfrm>
                <a:off x="2301" y="1830"/>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44"/>
              <p:cNvSpPr>
                <a:spLocks noChangeShapeType="1"/>
              </p:cNvSpPr>
              <p:nvPr/>
            </p:nvSpPr>
            <p:spPr bwMode="auto">
              <a:xfrm>
                <a:off x="2301" y="1894"/>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 name="Line 45"/>
              <p:cNvSpPr>
                <a:spLocks noChangeShapeType="1"/>
              </p:cNvSpPr>
              <p:nvPr/>
            </p:nvSpPr>
            <p:spPr bwMode="auto">
              <a:xfrm>
                <a:off x="2301" y="1958"/>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 name="Line 46"/>
              <p:cNvSpPr>
                <a:spLocks noChangeShapeType="1"/>
              </p:cNvSpPr>
              <p:nvPr/>
            </p:nvSpPr>
            <p:spPr bwMode="auto">
              <a:xfrm>
                <a:off x="2301" y="2030"/>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Line 47"/>
              <p:cNvSpPr>
                <a:spLocks noChangeShapeType="1"/>
              </p:cNvSpPr>
              <p:nvPr/>
            </p:nvSpPr>
            <p:spPr bwMode="auto">
              <a:xfrm>
                <a:off x="2301" y="2094"/>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Line 48"/>
              <p:cNvSpPr>
                <a:spLocks noChangeShapeType="1"/>
              </p:cNvSpPr>
              <p:nvPr/>
            </p:nvSpPr>
            <p:spPr bwMode="auto">
              <a:xfrm>
                <a:off x="2357" y="163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 name="Line 49"/>
              <p:cNvSpPr>
                <a:spLocks noChangeShapeType="1"/>
              </p:cNvSpPr>
              <p:nvPr/>
            </p:nvSpPr>
            <p:spPr bwMode="auto">
              <a:xfrm>
                <a:off x="2421" y="163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 name="Line 50"/>
              <p:cNvSpPr>
                <a:spLocks noChangeShapeType="1"/>
              </p:cNvSpPr>
              <p:nvPr/>
            </p:nvSpPr>
            <p:spPr bwMode="auto">
              <a:xfrm>
                <a:off x="2477" y="163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 name="Line 51"/>
              <p:cNvSpPr>
                <a:spLocks noChangeShapeType="1"/>
              </p:cNvSpPr>
              <p:nvPr/>
            </p:nvSpPr>
            <p:spPr bwMode="auto">
              <a:xfrm>
                <a:off x="2533" y="163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 name="Line 52"/>
              <p:cNvSpPr>
                <a:spLocks noChangeShapeType="1"/>
              </p:cNvSpPr>
              <p:nvPr/>
            </p:nvSpPr>
            <p:spPr bwMode="auto">
              <a:xfrm>
                <a:off x="2597" y="163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9" name="Line 53"/>
              <p:cNvSpPr>
                <a:spLocks noChangeShapeType="1"/>
              </p:cNvSpPr>
              <p:nvPr/>
            </p:nvSpPr>
            <p:spPr bwMode="auto">
              <a:xfrm>
                <a:off x="2653" y="163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 name="Line 54"/>
              <p:cNvSpPr>
                <a:spLocks noChangeShapeType="1"/>
              </p:cNvSpPr>
              <p:nvPr/>
            </p:nvSpPr>
            <p:spPr bwMode="auto">
              <a:xfrm>
                <a:off x="2717" y="163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 name="Line 55"/>
              <p:cNvSpPr>
                <a:spLocks noChangeShapeType="1"/>
              </p:cNvSpPr>
              <p:nvPr/>
            </p:nvSpPr>
            <p:spPr bwMode="auto">
              <a:xfrm flipV="1">
                <a:off x="2301" y="160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 name="Line 56"/>
              <p:cNvSpPr>
                <a:spLocks noChangeShapeType="1"/>
              </p:cNvSpPr>
              <p:nvPr/>
            </p:nvSpPr>
            <p:spPr bwMode="auto">
              <a:xfrm flipV="1">
                <a:off x="2357" y="160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 name="Line 57"/>
              <p:cNvSpPr>
                <a:spLocks noChangeShapeType="1"/>
              </p:cNvSpPr>
              <p:nvPr/>
            </p:nvSpPr>
            <p:spPr bwMode="auto">
              <a:xfrm flipV="1">
                <a:off x="2421" y="1607"/>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4" name="Line 58"/>
              <p:cNvSpPr>
                <a:spLocks noChangeShapeType="1"/>
              </p:cNvSpPr>
              <p:nvPr/>
            </p:nvSpPr>
            <p:spPr bwMode="auto">
              <a:xfrm flipV="1">
                <a:off x="2477" y="160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 name="Line 59"/>
              <p:cNvSpPr>
                <a:spLocks noChangeShapeType="1"/>
              </p:cNvSpPr>
              <p:nvPr/>
            </p:nvSpPr>
            <p:spPr bwMode="auto">
              <a:xfrm flipV="1">
                <a:off x="2533" y="160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 name="Line 60"/>
              <p:cNvSpPr>
                <a:spLocks noChangeShapeType="1"/>
              </p:cNvSpPr>
              <p:nvPr/>
            </p:nvSpPr>
            <p:spPr bwMode="auto">
              <a:xfrm flipV="1">
                <a:off x="2597" y="160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 name="Line 61"/>
              <p:cNvSpPr>
                <a:spLocks noChangeShapeType="1"/>
              </p:cNvSpPr>
              <p:nvPr/>
            </p:nvSpPr>
            <p:spPr bwMode="auto">
              <a:xfrm flipV="1">
                <a:off x="2653" y="160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8" name="Line 62"/>
              <p:cNvSpPr>
                <a:spLocks noChangeShapeType="1"/>
              </p:cNvSpPr>
              <p:nvPr/>
            </p:nvSpPr>
            <p:spPr bwMode="auto">
              <a:xfrm flipV="1">
                <a:off x="2717" y="1607"/>
                <a:ext cx="23"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9" name="Line 63"/>
              <p:cNvSpPr>
                <a:spLocks noChangeShapeType="1"/>
              </p:cNvSpPr>
              <p:nvPr/>
            </p:nvSpPr>
            <p:spPr bwMode="auto">
              <a:xfrm flipV="1">
                <a:off x="2772" y="160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0" name="Line 64"/>
              <p:cNvSpPr>
                <a:spLocks noChangeShapeType="1"/>
              </p:cNvSpPr>
              <p:nvPr/>
            </p:nvSpPr>
            <p:spPr bwMode="auto">
              <a:xfrm flipV="1">
                <a:off x="2772" y="1671"/>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Line 65"/>
              <p:cNvSpPr>
                <a:spLocks noChangeShapeType="1"/>
              </p:cNvSpPr>
              <p:nvPr/>
            </p:nvSpPr>
            <p:spPr bwMode="auto">
              <a:xfrm flipV="1">
                <a:off x="2772" y="1735"/>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2" name="Line 66"/>
              <p:cNvSpPr>
                <a:spLocks noChangeShapeType="1"/>
              </p:cNvSpPr>
              <p:nvPr/>
            </p:nvSpPr>
            <p:spPr bwMode="auto">
              <a:xfrm flipV="1">
                <a:off x="2772" y="1799"/>
                <a:ext cx="32" cy="3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 name="Line 67"/>
              <p:cNvSpPr>
                <a:spLocks noChangeShapeType="1"/>
              </p:cNvSpPr>
              <p:nvPr/>
            </p:nvSpPr>
            <p:spPr bwMode="auto">
              <a:xfrm flipV="1">
                <a:off x="2772" y="1862"/>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 name="Line 68"/>
              <p:cNvSpPr>
                <a:spLocks noChangeShapeType="1"/>
              </p:cNvSpPr>
              <p:nvPr/>
            </p:nvSpPr>
            <p:spPr bwMode="auto">
              <a:xfrm flipV="1">
                <a:off x="2772" y="1926"/>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 name="Line 69"/>
              <p:cNvSpPr>
                <a:spLocks noChangeShapeType="1"/>
              </p:cNvSpPr>
              <p:nvPr/>
            </p:nvSpPr>
            <p:spPr bwMode="auto">
              <a:xfrm flipV="1">
                <a:off x="2772" y="1990"/>
                <a:ext cx="32"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 name="Line 70"/>
              <p:cNvSpPr>
                <a:spLocks noChangeShapeType="1"/>
              </p:cNvSpPr>
              <p:nvPr/>
            </p:nvSpPr>
            <p:spPr bwMode="auto">
              <a:xfrm flipV="1">
                <a:off x="2772" y="2062"/>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71"/>
              <p:cNvSpPr>
                <a:spLocks noChangeShapeType="1"/>
              </p:cNvSpPr>
              <p:nvPr/>
            </p:nvSpPr>
            <p:spPr bwMode="auto">
              <a:xfrm flipV="1">
                <a:off x="2772" y="2126"/>
                <a:ext cx="32" cy="3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Freeform 72"/>
              <p:cNvSpPr>
                <a:spLocks/>
              </p:cNvSpPr>
              <p:nvPr/>
            </p:nvSpPr>
            <p:spPr bwMode="auto">
              <a:xfrm>
                <a:off x="2333" y="1607"/>
                <a:ext cx="471" cy="519"/>
              </a:xfrm>
              <a:custGeom>
                <a:avLst/>
                <a:gdLst>
                  <a:gd name="T0" fmla="*/ 0 w 471"/>
                  <a:gd name="T1" fmla="*/ 0 h 519"/>
                  <a:gd name="T2" fmla="*/ 471 w 471"/>
                  <a:gd name="T3" fmla="*/ 0 h 519"/>
                  <a:gd name="T4" fmla="*/ 471 w 471"/>
                  <a:gd name="T5" fmla="*/ 519 h 519"/>
                </a:gdLst>
                <a:ahLst/>
                <a:cxnLst>
                  <a:cxn ang="0">
                    <a:pos x="T0" y="T1"/>
                  </a:cxn>
                  <a:cxn ang="0">
                    <a:pos x="T2" y="T3"/>
                  </a:cxn>
                  <a:cxn ang="0">
                    <a:pos x="T4" y="T5"/>
                  </a:cxn>
                </a:cxnLst>
                <a:rect l="0" t="0" r="r" b="b"/>
                <a:pathLst>
                  <a:path w="471" h="519">
                    <a:moveTo>
                      <a:pt x="0" y="0"/>
                    </a:moveTo>
                    <a:lnTo>
                      <a:pt x="471" y="0"/>
                    </a:lnTo>
                    <a:lnTo>
                      <a:pt x="471" y="51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9" name="Oval 73"/>
              <p:cNvSpPr>
                <a:spLocks noChangeArrowheads="1"/>
              </p:cNvSpPr>
              <p:nvPr/>
            </p:nvSpPr>
            <p:spPr bwMode="auto">
              <a:xfrm>
                <a:off x="4513" y="2245"/>
                <a:ext cx="519" cy="1428"/>
              </a:xfrm>
              <a:prstGeom prst="ellipse">
                <a:avLst/>
              </a:prstGeom>
              <a:blipFill dpi="0" rotWithShape="0">
                <a:blip r:embed="rId3"/>
                <a:srcRect/>
                <a:tile tx="0" ty="0" sx="100000" sy="100000" flip="none" algn="tl"/>
              </a:blipFill>
              <a:ln w="12700">
                <a:solidFill>
                  <a:srgbClr val="000000"/>
                </a:solidFill>
                <a:round/>
                <a:headEnd/>
                <a:tailEnd/>
              </a:ln>
            </p:spPr>
            <p:txBody>
              <a:bodyPr/>
              <a:lstStyle/>
              <a:p>
                <a:endParaRPr lang="zh-CN" altLang="en-US"/>
              </a:p>
            </p:txBody>
          </p:sp>
          <p:sp>
            <p:nvSpPr>
              <p:cNvPr id="240" name="Arc 74"/>
              <p:cNvSpPr>
                <a:spLocks/>
              </p:cNvSpPr>
              <p:nvPr/>
            </p:nvSpPr>
            <p:spPr bwMode="auto">
              <a:xfrm>
                <a:off x="2110" y="1644"/>
                <a:ext cx="75" cy="75"/>
              </a:xfrm>
              <a:custGeom>
                <a:avLst/>
                <a:gdLst>
                  <a:gd name="G0" fmla="+- 0 0 0"/>
                  <a:gd name="G1" fmla="+- 20202 0 0"/>
                  <a:gd name="G2" fmla="+- 21600 0 0"/>
                  <a:gd name="T0" fmla="*/ 7644 w 20202"/>
                  <a:gd name="T1" fmla="*/ 0 h 20202"/>
                  <a:gd name="T2" fmla="*/ 20202 w 20202"/>
                  <a:gd name="T3" fmla="*/ 12558 h 20202"/>
                  <a:gd name="T4" fmla="*/ 0 w 20202"/>
                  <a:gd name="T5" fmla="*/ 20202 h 20202"/>
                </a:gdLst>
                <a:ahLst/>
                <a:cxnLst>
                  <a:cxn ang="0">
                    <a:pos x="T0" y="T1"/>
                  </a:cxn>
                  <a:cxn ang="0">
                    <a:pos x="T2" y="T3"/>
                  </a:cxn>
                  <a:cxn ang="0">
                    <a:pos x="T4" y="T5"/>
                  </a:cxn>
                </a:cxnLst>
                <a:rect l="0" t="0" r="r" b="b"/>
                <a:pathLst>
                  <a:path w="20202" h="20202" fill="none" extrusionOk="0">
                    <a:moveTo>
                      <a:pt x="7644" y="-1"/>
                    </a:moveTo>
                    <a:cubicBezTo>
                      <a:pt x="13437" y="2191"/>
                      <a:pt x="18010" y="6764"/>
                      <a:pt x="20202" y="12557"/>
                    </a:cubicBezTo>
                  </a:path>
                  <a:path w="20202" h="20202" stroke="0" extrusionOk="0">
                    <a:moveTo>
                      <a:pt x="7644" y="-1"/>
                    </a:moveTo>
                    <a:cubicBezTo>
                      <a:pt x="13437" y="2191"/>
                      <a:pt x="18010" y="6764"/>
                      <a:pt x="20202" y="12557"/>
                    </a:cubicBezTo>
                    <a:lnTo>
                      <a:pt x="0" y="20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Arc 75"/>
              <p:cNvSpPr>
                <a:spLocks/>
              </p:cNvSpPr>
              <p:nvPr/>
            </p:nvSpPr>
            <p:spPr bwMode="auto">
              <a:xfrm>
                <a:off x="2322" y="1432"/>
                <a:ext cx="75" cy="74"/>
              </a:xfrm>
              <a:custGeom>
                <a:avLst/>
                <a:gdLst>
                  <a:gd name="G0" fmla="+- 20276 0 0"/>
                  <a:gd name="G1" fmla="+- 0 0 0"/>
                  <a:gd name="G2" fmla="+- 21600 0 0"/>
                  <a:gd name="T0" fmla="*/ 12583 w 20276"/>
                  <a:gd name="T1" fmla="*/ 20183 h 20183"/>
                  <a:gd name="T2" fmla="*/ 0 w 20276"/>
                  <a:gd name="T3" fmla="*/ 7444 h 20183"/>
                  <a:gd name="T4" fmla="*/ 20276 w 20276"/>
                  <a:gd name="T5" fmla="*/ 0 h 20183"/>
                </a:gdLst>
                <a:ahLst/>
                <a:cxnLst>
                  <a:cxn ang="0">
                    <a:pos x="T0" y="T1"/>
                  </a:cxn>
                  <a:cxn ang="0">
                    <a:pos x="T2" y="T3"/>
                  </a:cxn>
                  <a:cxn ang="0">
                    <a:pos x="T4" y="T5"/>
                  </a:cxn>
                </a:cxnLst>
                <a:rect l="0" t="0" r="r" b="b"/>
                <a:pathLst>
                  <a:path w="20276" h="20183" fill="none" extrusionOk="0">
                    <a:moveTo>
                      <a:pt x="12582" y="20183"/>
                    </a:moveTo>
                    <a:cubicBezTo>
                      <a:pt x="6742" y="17957"/>
                      <a:pt x="2153" y="13311"/>
                      <a:pt x="-1" y="7444"/>
                    </a:cubicBezTo>
                  </a:path>
                  <a:path w="20276" h="20183" stroke="0" extrusionOk="0">
                    <a:moveTo>
                      <a:pt x="12582" y="20183"/>
                    </a:moveTo>
                    <a:cubicBezTo>
                      <a:pt x="6742" y="17957"/>
                      <a:pt x="2153" y="13311"/>
                      <a:pt x="-1" y="7444"/>
                    </a:cubicBezTo>
                    <a:lnTo>
                      <a:pt x="202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Line 76"/>
              <p:cNvSpPr>
                <a:spLocks noChangeShapeType="1"/>
              </p:cNvSpPr>
              <p:nvPr/>
            </p:nvSpPr>
            <p:spPr bwMode="auto">
              <a:xfrm flipH="1">
                <a:off x="2158" y="1480"/>
                <a:ext cx="191" cy="1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Rectangle 77"/>
              <p:cNvSpPr>
                <a:spLocks noChangeArrowheads="1"/>
              </p:cNvSpPr>
              <p:nvPr/>
            </p:nvSpPr>
            <p:spPr bwMode="auto">
              <a:xfrm>
                <a:off x="2126" y="1799"/>
                <a:ext cx="479" cy="526"/>
              </a:xfrm>
              <a:prstGeom prst="rect">
                <a:avLst/>
              </a:prstGeom>
              <a:solidFill>
                <a:srgbClr val="FFFFFF"/>
              </a:solidFill>
              <a:ln w="12700">
                <a:solidFill>
                  <a:srgbClr val="000000"/>
                </a:solidFill>
                <a:miter lim="800000"/>
                <a:headEnd/>
                <a:tailEnd/>
              </a:ln>
            </p:spPr>
            <p:txBody>
              <a:bodyPr/>
              <a:lstStyle/>
              <a:p>
                <a:endParaRPr lang="zh-CN" altLang="en-US"/>
              </a:p>
            </p:txBody>
          </p:sp>
          <p:sp>
            <p:nvSpPr>
              <p:cNvPr id="244" name="Line 78"/>
              <p:cNvSpPr>
                <a:spLocks noChangeShapeType="1"/>
              </p:cNvSpPr>
              <p:nvPr/>
            </p:nvSpPr>
            <p:spPr bwMode="auto">
              <a:xfrm>
                <a:off x="2126" y="1862"/>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Line 79"/>
              <p:cNvSpPr>
                <a:spLocks noChangeShapeType="1"/>
              </p:cNvSpPr>
              <p:nvPr/>
            </p:nvSpPr>
            <p:spPr bwMode="auto">
              <a:xfrm>
                <a:off x="2126" y="1926"/>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 name="Line 80"/>
              <p:cNvSpPr>
                <a:spLocks noChangeShapeType="1"/>
              </p:cNvSpPr>
              <p:nvPr/>
            </p:nvSpPr>
            <p:spPr bwMode="auto">
              <a:xfrm>
                <a:off x="2126" y="1990"/>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 name="Line 81"/>
              <p:cNvSpPr>
                <a:spLocks noChangeShapeType="1"/>
              </p:cNvSpPr>
              <p:nvPr/>
            </p:nvSpPr>
            <p:spPr bwMode="auto">
              <a:xfrm>
                <a:off x="2126" y="2062"/>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82"/>
              <p:cNvSpPr>
                <a:spLocks noChangeShapeType="1"/>
              </p:cNvSpPr>
              <p:nvPr/>
            </p:nvSpPr>
            <p:spPr bwMode="auto">
              <a:xfrm>
                <a:off x="2126" y="2126"/>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Line 83"/>
              <p:cNvSpPr>
                <a:spLocks noChangeShapeType="1"/>
              </p:cNvSpPr>
              <p:nvPr/>
            </p:nvSpPr>
            <p:spPr bwMode="auto">
              <a:xfrm>
                <a:off x="2126" y="2189"/>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84"/>
              <p:cNvSpPr>
                <a:spLocks noChangeShapeType="1"/>
              </p:cNvSpPr>
              <p:nvPr/>
            </p:nvSpPr>
            <p:spPr bwMode="auto">
              <a:xfrm>
                <a:off x="2126" y="2253"/>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85"/>
              <p:cNvSpPr>
                <a:spLocks noChangeShapeType="1"/>
              </p:cNvSpPr>
              <p:nvPr/>
            </p:nvSpPr>
            <p:spPr bwMode="auto">
              <a:xfrm>
                <a:off x="2182" y="179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86"/>
              <p:cNvSpPr>
                <a:spLocks noChangeShapeType="1"/>
              </p:cNvSpPr>
              <p:nvPr/>
            </p:nvSpPr>
            <p:spPr bwMode="auto">
              <a:xfrm>
                <a:off x="2245" y="179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87"/>
              <p:cNvSpPr>
                <a:spLocks noChangeShapeType="1"/>
              </p:cNvSpPr>
              <p:nvPr/>
            </p:nvSpPr>
            <p:spPr bwMode="auto">
              <a:xfrm>
                <a:off x="2301" y="179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88"/>
              <p:cNvSpPr>
                <a:spLocks noChangeShapeType="1"/>
              </p:cNvSpPr>
              <p:nvPr/>
            </p:nvSpPr>
            <p:spPr bwMode="auto">
              <a:xfrm>
                <a:off x="2357" y="179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89"/>
              <p:cNvSpPr>
                <a:spLocks noChangeShapeType="1"/>
              </p:cNvSpPr>
              <p:nvPr/>
            </p:nvSpPr>
            <p:spPr bwMode="auto">
              <a:xfrm>
                <a:off x="2421" y="179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90"/>
              <p:cNvSpPr>
                <a:spLocks noChangeShapeType="1"/>
              </p:cNvSpPr>
              <p:nvPr/>
            </p:nvSpPr>
            <p:spPr bwMode="auto">
              <a:xfrm>
                <a:off x="2477" y="179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91"/>
              <p:cNvSpPr>
                <a:spLocks noChangeShapeType="1"/>
              </p:cNvSpPr>
              <p:nvPr/>
            </p:nvSpPr>
            <p:spPr bwMode="auto">
              <a:xfrm>
                <a:off x="2533" y="1799"/>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92"/>
              <p:cNvSpPr>
                <a:spLocks noChangeShapeType="1"/>
              </p:cNvSpPr>
              <p:nvPr/>
            </p:nvSpPr>
            <p:spPr bwMode="auto">
              <a:xfrm flipV="1">
                <a:off x="2126" y="176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93"/>
              <p:cNvSpPr>
                <a:spLocks noChangeShapeType="1"/>
              </p:cNvSpPr>
              <p:nvPr/>
            </p:nvSpPr>
            <p:spPr bwMode="auto">
              <a:xfrm flipV="1">
                <a:off x="2182" y="1767"/>
                <a:ext cx="31"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94"/>
              <p:cNvSpPr>
                <a:spLocks noChangeShapeType="1"/>
              </p:cNvSpPr>
              <p:nvPr/>
            </p:nvSpPr>
            <p:spPr bwMode="auto">
              <a:xfrm flipV="1">
                <a:off x="2245" y="1767"/>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95"/>
              <p:cNvSpPr>
                <a:spLocks noChangeShapeType="1"/>
              </p:cNvSpPr>
              <p:nvPr/>
            </p:nvSpPr>
            <p:spPr bwMode="auto">
              <a:xfrm flipV="1">
                <a:off x="2301" y="176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96"/>
              <p:cNvSpPr>
                <a:spLocks noChangeShapeType="1"/>
              </p:cNvSpPr>
              <p:nvPr/>
            </p:nvSpPr>
            <p:spPr bwMode="auto">
              <a:xfrm flipV="1">
                <a:off x="2357" y="176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97"/>
              <p:cNvSpPr>
                <a:spLocks noChangeShapeType="1"/>
              </p:cNvSpPr>
              <p:nvPr/>
            </p:nvSpPr>
            <p:spPr bwMode="auto">
              <a:xfrm flipV="1">
                <a:off x="2421" y="1767"/>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98"/>
              <p:cNvSpPr>
                <a:spLocks noChangeShapeType="1"/>
              </p:cNvSpPr>
              <p:nvPr/>
            </p:nvSpPr>
            <p:spPr bwMode="auto">
              <a:xfrm flipV="1">
                <a:off x="2477" y="176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Line 99"/>
              <p:cNvSpPr>
                <a:spLocks noChangeShapeType="1"/>
              </p:cNvSpPr>
              <p:nvPr/>
            </p:nvSpPr>
            <p:spPr bwMode="auto">
              <a:xfrm flipV="1">
                <a:off x="2533" y="176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100"/>
              <p:cNvSpPr>
                <a:spLocks noChangeShapeType="1"/>
              </p:cNvSpPr>
              <p:nvPr/>
            </p:nvSpPr>
            <p:spPr bwMode="auto">
              <a:xfrm flipV="1">
                <a:off x="2597" y="176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101"/>
              <p:cNvSpPr>
                <a:spLocks noChangeShapeType="1"/>
              </p:cNvSpPr>
              <p:nvPr/>
            </p:nvSpPr>
            <p:spPr bwMode="auto">
              <a:xfrm flipV="1">
                <a:off x="2597" y="1830"/>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102"/>
              <p:cNvSpPr>
                <a:spLocks noChangeShapeType="1"/>
              </p:cNvSpPr>
              <p:nvPr/>
            </p:nvSpPr>
            <p:spPr bwMode="auto">
              <a:xfrm flipV="1">
                <a:off x="2597" y="1894"/>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103"/>
              <p:cNvSpPr>
                <a:spLocks noChangeShapeType="1"/>
              </p:cNvSpPr>
              <p:nvPr/>
            </p:nvSpPr>
            <p:spPr bwMode="auto">
              <a:xfrm flipV="1">
                <a:off x="2597" y="1958"/>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104"/>
              <p:cNvSpPr>
                <a:spLocks noChangeShapeType="1"/>
              </p:cNvSpPr>
              <p:nvPr/>
            </p:nvSpPr>
            <p:spPr bwMode="auto">
              <a:xfrm flipV="1">
                <a:off x="2597" y="2030"/>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105"/>
              <p:cNvSpPr>
                <a:spLocks noChangeShapeType="1"/>
              </p:cNvSpPr>
              <p:nvPr/>
            </p:nvSpPr>
            <p:spPr bwMode="auto">
              <a:xfrm flipV="1">
                <a:off x="2597" y="2094"/>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106"/>
              <p:cNvSpPr>
                <a:spLocks noChangeShapeType="1"/>
              </p:cNvSpPr>
              <p:nvPr/>
            </p:nvSpPr>
            <p:spPr bwMode="auto">
              <a:xfrm flipV="1">
                <a:off x="2597" y="2157"/>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107"/>
              <p:cNvSpPr>
                <a:spLocks noChangeShapeType="1"/>
              </p:cNvSpPr>
              <p:nvPr/>
            </p:nvSpPr>
            <p:spPr bwMode="auto">
              <a:xfrm flipV="1">
                <a:off x="2597" y="2221"/>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108"/>
              <p:cNvSpPr>
                <a:spLocks noChangeShapeType="1"/>
              </p:cNvSpPr>
              <p:nvPr/>
            </p:nvSpPr>
            <p:spPr bwMode="auto">
              <a:xfrm flipV="1">
                <a:off x="2597" y="2285"/>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Freeform 109"/>
              <p:cNvSpPr>
                <a:spLocks/>
              </p:cNvSpPr>
              <p:nvPr/>
            </p:nvSpPr>
            <p:spPr bwMode="auto">
              <a:xfrm>
                <a:off x="2158" y="1767"/>
                <a:ext cx="471" cy="518"/>
              </a:xfrm>
              <a:custGeom>
                <a:avLst/>
                <a:gdLst>
                  <a:gd name="T0" fmla="*/ 0 w 471"/>
                  <a:gd name="T1" fmla="*/ 0 h 518"/>
                  <a:gd name="T2" fmla="*/ 471 w 471"/>
                  <a:gd name="T3" fmla="*/ 0 h 518"/>
                  <a:gd name="T4" fmla="*/ 471 w 471"/>
                  <a:gd name="T5" fmla="*/ 518 h 518"/>
                </a:gdLst>
                <a:ahLst/>
                <a:cxnLst>
                  <a:cxn ang="0">
                    <a:pos x="T0" y="T1"/>
                  </a:cxn>
                  <a:cxn ang="0">
                    <a:pos x="T2" y="T3"/>
                  </a:cxn>
                  <a:cxn ang="0">
                    <a:pos x="T4" y="T5"/>
                  </a:cxn>
                </a:cxnLst>
                <a:rect l="0" t="0" r="r" b="b"/>
                <a:pathLst>
                  <a:path w="471" h="518">
                    <a:moveTo>
                      <a:pt x="0" y="0"/>
                    </a:moveTo>
                    <a:lnTo>
                      <a:pt x="471" y="0"/>
                    </a:lnTo>
                    <a:lnTo>
                      <a:pt x="471" y="51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 name="Oval 110"/>
              <p:cNvSpPr>
                <a:spLocks noChangeArrowheads="1"/>
              </p:cNvSpPr>
              <p:nvPr/>
            </p:nvSpPr>
            <p:spPr bwMode="auto">
              <a:xfrm>
                <a:off x="3866" y="2867"/>
                <a:ext cx="32" cy="104"/>
              </a:xfrm>
              <a:prstGeom prst="ellipse">
                <a:avLst/>
              </a:prstGeom>
              <a:solidFill>
                <a:srgbClr val="FFFFFF"/>
              </a:solidFill>
              <a:ln w="12700">
                <a:solidFill>
                  <a:srgbClr val="000000"/>
                </a:solidFill>
                <a:round/>
                <a:headEnd/>
                <a:tailEnd/>
              </a:ln>
            </p:spPr>
            <p:txBody>
              <a:bodyPr/>
              <a:lstStyle/>
              <a:p>
                <a:endParaRPr lang="zh-CN" altLang="en-US"/>
              </a:p>
            </p:txBody>
          </p:sp>
          <p:sp>
            <p:nvSpPr>
              <p:cNvPr id="277" name="Line 111"/>
              <p:cNvSpPr>
                <a:spLocks noChangeShapeType="1"/>
              </p:cNvSpPr>
              <p:nvPr/>
            </p:nvSpPr>
            <p:spPr bwMode="auto">
              <a:xfrm flipH="1">
                <a:off x="3715" y="2867"/>
                <a:ext cx="15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112"/>
              <p:cNvSpPr>
                <a:spLocks noChangeShapeType="1"/>
              </p:cNvSpPr>
              <p:nvPr/>
            </p:nvSpPr>
            <p:spPr bwMode="auto">
              <a:xfrm flipH="1">
                <a:off x="3715" y="2963"/>
                <a:ext cx="143"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Arc 113"/>
              <p:cNvSpPr>
                <a:spLocks/>
              </p:cNvSpPr>
              <p:nvPr/>
            </p:nvSpPr>
            <p:spPr bwMode="auto">
              <a:xfrm>
                <a:off x="3691" y="2867"/>
                <a:ext cx="32" cy="52"/>
              </a:xfrm>
              <a:custGeom>
                <a:avLst/>
                <a:gdLst>
                  <a:gd name="G0" fmla="+- 21600 0 0"/>
                  <a:gd name="G1" fmla="+- 21588 0 0"/>
                  <a:gd name="G2" fmla="+- 21600 0 0"/>
                  <a:gd name="T0" fmla="*/ 0 w 21600"/>
                  <a:gd name="T1" fmla="*/ 21588 h 21588"/>
                  <a:gd name="T2" fmla="*/ 20902 w 21600"/>
                  <a:gd name="T3" fmla="*/ 0 h 21588"/>
                  <a:gd name="T4" fmla="*/ 21600 w 21600"/>
                  <a:gd name="T5" fmla="*/ 21588 h 21588"/>
                </a:gdLst>
                <a:ahLst/>
                <a:cxnLst>
                  <a:cxn ang="0">
                    <a:pos x="T0" y="T1"/>
                  </a:cxn>
                  <a:cxn ang="0">
                    <a:pos x="T2" y="T3"/>
                  </a:cxn>
                  <a:cxn ang="0">
                    <a:pos x="T4" y="T5"/>
                  </a:cxn>
                </a:cxnLst>
                <a:rect l="0" t="0" r="r" b="b"/>
                <a:pathLst>
                  <a:path w="21600" h="21588" fill="none" extrusionOk="0">
                    <a:moveTo>
                      <a:pt x="0" y="21588"/>
                    </a:moveTo>
                    <a:cubicBezTo>
                      <a:pt x="0" y="9930"/>
                      <a:pt x="9250" y="376"/>
                      <a:pt x="20901" y="-1"/>
                    </a:cubicBezTo>
                  </a:path>
                  <a:path w="21600" h="21588" stroke="0" extrusionOk="0">
                    <a:moveTo>
                      <a:pt x="0" y="21588"/>
                    </a:moveTo>
                    <a:cubicBezTo>
                      <a:pt x="0" y="9930"/>
                      <a:pt x="9250" y="376"/>
                      <a:pt x="20901" y="-1"/>
                    </a:cubicBezTo>
                    <a:lnTo>
                      <a:pt x="21600" y="21588"/>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0" name="Arc 114"/>
              <p:cNvSpPr>
                <a:spLocks/>
              </p:cNvSpPr>
              <p:nvPr/>
            </p:nvSpPr>
            <p:spPr bwMode="auto">
              <a:xfrm>
                <a:off x="3691" y="2919"/>
                <a:ext cx="32" cy="52"/>
              </a:xfrm>
              <a:custGeom>
                <a:avLst/>
                <a:gdLst>
                  <a:gd name="G0" fmla="+- 21600 0 0"/>
                  <a:gd name="G1" fmla="+- 0 0 0"/>
                  <a:gd name="G2" fmla="+- 21600 0 0"/>
                  <a:gd name="T0" fmla="*/ 20902 w 21600"/>
                  <a:gd name="T1" fmla="*/ 21588 h 21588"/>
                  <a:gd name="T2" fmla="*/ 0 w 21600"/>
                  <a:gd name="T3" fmla="*/ 0 h 21588"/>
                  <a:gd name="T4" fmla="*/ 21600 w 21600"/>
                  <a:gd name="T5" fmla="*/ 0 h 21588"/>
                </a:gdLst>
                <a:ahLst/>
                <a:cxnLst>
                  <a:cxn ang="0">
                    <a:pos x="T0" y="T1"/>
                  </a:cxn>
                  <a:cxn ang="0">
                    <a:pos x="T2" y="T3"/>
                  </a:cxn>
                  <a:cxn ang="0">
                    <a:pos x="T4" y="T5"/>
                  </a:cxn>
                </a:cxnLst>
                <a:rect l="0" t="0" r="r" b="b"/>
                <a:pathLst>
                  <a:path w="21600" h="21588" fill="none" extrusionOk="0">
                    <a:moveTo>
                      <a:pt x="20901" y="21588"/>
                    </a:moveTo>
                    <a:cubicBezTo>
                      <a:pt x="9250" y="21211"/>
                      <a:pt x="0" y="11657"/>
                      <a:pt x="0" y="0"/>
                    </a:cubicBezTo>
                  </a:path>
                  <a:path w="21600" h="21588" stroke="0" extrusionOk="0">
                    <a:moveTo>
                      <a:pt x="20901" y="21588"/>
                    </a:moveTo>
                    <a:cubicBezTo>
                      <a:pt x="9250" y="21211"/>
                      <a:pt x="0" y="11657"/>
                      <a:pt x="0" y="0"/>
                    </a:cubicBezTo>
                    <a:lnTo>
                      <a:pt x="2160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1" name="Oval 115"/>
              <p:cNvSpPr>
                <a:spLocks noChangeArrowheads="1"/>
              </p:cNvSpPr>
              <p:nvPr/>
            </p:nvSpPr>
            <p:spPr bwMode="auto">
              <a:xfrm>
                <a:off x="3970" y="3218"/>
                <a:ext cx="40" cy="96"/>
              </a:xfrm>
              <a:prstGeom prst="ellipse">
                <a:avLst/>
              </a:prstGeom>
              <a:solidFill>
                <a:srgbClr val="FFFFFF"/>
              </a:solidFill>
              <a:ln w="12700">
                <a:solidFill>
                  <a:srgbClr val="000000"/>
                </a:solidFill>
                <a:round/>
                <a:headEnd/>
                <a:tailEnd/>
              </a:ln>
            </p:spPr>
            <p:txBody>
              <a:bodyPr/>
              <a:lstStyle/>
              <a:p>
                <a:endParaRPr lang="zh-CN" altLang="en-US"/>
              </a:p>
            </p:txBody>
          </p:sp>
          <p:sp>
            <p:nvSpPr>
              <p:cNvPr id="282" name="Line 116"/>
              <p:cNvSpPr>
                <a:spLocks noChangeShapeType="1"/>
              </p:cNvSpPr>
              <p:nvPr/>
            </p:nvSpPr>
            <p:spPr bwMode="auto">
              <a:xfrm flipH="1">
                <a:off x="3818" y="3218"/>
                <a:ext cx="15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117"/>
              <p:cNvSpPr>
                <a:spLocks noChangeShapeType="1"/>
              </p:cNvSpPr>
              <p:nvPr/>
            </p:nvSpPr>
            <p:spPr bwMode="auto">
              <a:xfrm flipH="1">
                <a:off x="3818" y="3306"/>
                <a:ext cx="15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Arc 118"/>
              <p:cNvSpPr>
                <a:spLocks/>
              </p:cNvSpPr>
              <p:nvPr/>
            </p:nvSpPr>
            <p:spPr bwMode="auto">
              <a:xfrm>
                <a:off x="3794" y="3218"/>
                <a:ext cx="32" cy="48"/>
              </a:xfrm>
              <a:custGeom>
                <a:avLst/>
                <a:gdLst>
                  <a:gd name="G0" fmla="+- 21600 0 0"/>
                  <a:gd name="G1" fmla="+- 21600 0 0"/>
                  <a:gd name="G2" fmla="+- 21600 0 0"/>
                  <a:gd name="T0" fmla="*/ 0 w 21600"/>
                  <a:gd name="T1" fmla="*/ 21600 h 21600"/>
                  <a:gd name="T2" fmla="*/ 2160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70"/>
                      <a:pt x="9670" y="0"/>
                      <a:pt x="21599" y="0"/>
                    </a:cubicBezTo>
                  </a:path>
                  <a:path w="21600" h="21600" stroke="0" extrusionOk="0">
                    <a:moveTo>
                      <a:pt x="0" y="21600"/>
                    </a:moveTo>
                    <a:cubicBezTo>
                      <a:pt x="0" y="9670"/>
                      <a:pt x="9670" y="0"/>
                      <a:pt x="21599" y="0"/>
                    </a:cubicBezTo>
                    <a:lnTo>
                      <a:pt x="21600" y="216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5" name="Arc 119"/>
              <p:cNvSpPr>
                <a:spLocks/>
              </p:cNvSpPr>
              <p:nvPr/>
            </p:nvSpPr>
            <p:spPr bwMode="auto">
              <a:xfrm>
                <a:off x="3794" y="3266"/>
                <a:ext cx="32" cy="4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 name="Oval 120"/>
              <p:cNvSpPr>
                <a:spLocks noChangeArrowheads="1"/>
              </p:cNvSpPr>
              <p:nvPr/>
            </p:nvSpPr>
            <p:spPr bwMode="auto">
              <a:xfrm>
                <a:off x="3914" y="3035"/>
                <a:ext cx="40" cy="95"/>
              </a:xfrm>
              <a:prstGeom prst="ellipse">
                <a:avLst/>
              </a:prstGeom>
              <a:solidFill>
                <a:srgbClr val="FFFFFF"/>
              </a:solidFill>
              <a:ln w="12700">
                <a:solidFill>
                  <a:srgbClr val="000000"/>
                </a:solidFill>
                <a:round/>
                <a:headEnd/>
                <a:tailEnd/>
              </a:ln>
            </p:spPr>
            <p:txBody>
              <a:bodyPr/>
              <a:lstStyle/>
              <a:p>
                <a:endParaRPr lang="zh-CN" altLang="en-US"/>
              </a:p>
            </p:txBody>
          </p:sp>
          <p:sp>
            <p:nvSpPr>
              <p:cNvPr id="287" name="Line 121"/>
              <p:cNvSpPr>
                <a:spLocks noChangeShapeType="1"/>
              </p:cNvSpPr>
              <p:nvPr/>
            </p:nvSpPr>
            <p:spPr bwMode="auto">
              <a:xfrm flipH="1">
                <a:off x="3770" y="3035"/>
                <a:ext cx="14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122"/>
              <p:cNvSpPr>
                <a:spLocks noChangeShapeType="1"/>
              </p:cNvSpPr>
              <p:nvPr/>
            </p:nvSpPr>
            <p:spPr bwMode="auto">
              <a:xfrm flipH="1">
                <a:off x="3762" y="3122"/>
                <a:ext cx="15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Arc 123"/>
              <p:cNvSpPr>
                <a:spLocks/>
              </p:cNvSpPr>
              <p:nvPr/>
            </p:nvSpPr>
            <p:spPr bwMode="auto">
              <a:xfrm>
                <a:off x="3740" y="3036"/>
                <a:ext cx="31" cy="47"/>
              </a:xfrm>
              <a:custGeom>
                <a:avLst/>
                <a:gdLst>
                  <a:gd name="G0" fmla="+- 21595 0 0"/>
                  <a:gd name="G1" fmla="+- 21589 0 0"/>
                  <a:gd name="G2" fmla="+- 21600 0 0"/>
                  <a:gd name="T0" fmla="*/ 0 w 21595"/>
                  <a:gd name="T1" fmla="*/ 21142 h 21589"/>
                  <a:gd name="T2" fmla="*/ 20917 w 21595"/>
                  <a:gd name="T3" fmla="*/ 0 h 21589"/>
                  <a:gd name="T4" fmla="*/ 21595 w 21595"/>
                  <a:gd name="T5" fmla="*/ 21589 h 21589"/>
                </a:gdLst>
                <a:ahLst/>
                <a:cxnLst>
                  <a:cxn ang="0">
                    <a:pos x="T0" y="T1"/>
                  </a:cxn>
                  <a:cxn ang="0">
                    <a:pos x="T2" y="T3"/>
                  </a:cxn>
                  <a:cxn ang="0">
                    <a:pos x="T4" y="T5"/>
                  </a:cxn>
                </a:cxnLst>
                <a:rect l="0" t="0" r="r" b="b"/>
                <a:pathLst>
                  <a:path w="21595" h="21589" fill="none" extrusionOk="0">
                    <a:moveTo>
                      <a:pt x="-1" y="21141"/>
                    </a:moveTo>
                    <a:cubicBezTo>
                      <a:pt x="237" y="9652"/>
                      <a:pt x="9430" y="360"/>
                      <a:pt x="20916" y="-1"/>
                    </a:cubicBezTo>
                  </a:path>
                  <a:path w="21595" h="21589" stroke="0" extrusionOk="0">
                    <a:moveTo>
                      <a:pt x="-1" y="21141"/>
                    </a:moveTo>
                    <a:cubicBezTo>
                      <a:pt x="237" y="9652"/>
                      <a:pt x="9430" y="360"/>
                      <a:pt x="20916" y="-1"/>
                    </a:cubicBezTo>
                    <a:lnTo>
                      <a:pt x="21595" y="21589"/>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0" name="Arc 124"/>
              <p:cNvSpPr>
                <a:spLocks/>
              </p:cNvSpPr>
              <p:nvPr/>
            </p:nvSpPr>
            <p:spPr bwMode="auto">
              <a:xfrm>
                <a:off x="3739" y="3082"/>
                <a:ext cx="32" cy="48"/>
              </a:xfrm>
              <a:custGeom>
                <a:avLst/>
                <a:gdLst>
                  <a:gd name="G0" fmla="+- 21600 0 0"/>
                  <a:gd name="G1" fmla="+- 447 0 0"/>
                  <a:gd name="G2" fmla="+- 21600 0 0"/>
                  <a:gd name="T0" fmla="*/ 20893 w 21600"/>
                  <a:gd name="T1" fmla="*/ 22035 h 22035"/>
                  <a:gd name="T2" fmla="*/ 5 w 21600"/>
                  <a:gd name="T3" fmla="*/ 0 h 22035"/>
                  <a:gd name="T4" fmla="*/ 21600 w 21600"/>
                  <a:gd name="T5" fmla="*/ 447 h 22035"/>
                </a:gdLst>
                <a:ahLst/>
                <a:cxnLst>
                  <a:cxn ang="0">
                    <a:pos x="T0" y="T1"/>
                  </a:cxn>
                  <a:cxn ang="0">
                    <a:pos x="T2" y="T3"/>
                  </a:cxn>
                  <a:cxn ang="0">
                    <a:pos x="T4" y="T5"/>
                  </a:cxn>
                </a:cxnLst>
                <a:rect l="0" t="0" r="r" b="b"/>
                <a:pathLst>
                  <a:path w="21600" h="22035" fill="none" extrusionOk="0">
                    <a:moveTo>
                      <a:pt x="20892" y="22035"/>
                    </a:moveTo>
                    <a:cubicBezTo>
                      <a:pt x="9245" y="21653"/>
                      <a:pt x="0" y="12101"/>
                      <a:pt x="0" y="447"/>
                    </a:cubicBezTo>
                    <a:cubicBezTo>
                      <a:pt x="-1" y="297"/>
                      <a:pt x="1" y="148"/>
                      <a:pt x="4" y="-1"/>
                    </a:cubicBezTo>
                  </a:path>
                  <a:path w="21600" h="22035" stroke="0" extrusionOk="0">
                    <a:moveTo>
                      <a:pt x="20892" y="22035"/>
                    </a:moveTo>
                    <a:cubicBezTo>
                      <a:pt x="9245" y="21653"/>
                      <a:pt x="0" y="12101"/>
                      <a:pt x="0" y="447"/>
                    </a:cubicBezTo>
                    <a:cubicBezTo>
                      <a:pt x="-1" y="297"/>
                      <a:pt x="1" y="148"/>
                      <a:pt x="4" y="-1"/>
                    </a:cubicBezTo>
                    <a:lnTo>
                      <a:pt x="21600" y="447"/>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1" name="Freeform 125"/>
              <p:cNvSpPr>
                <a:spLocks/>
              </p:cNvSpPr>
              <p:nvPr/>
            </p:nvSpPr>
            <p:spPr bwMode="auto">
              <a:xfrm>
                <a:off x="3930" y="2971"/>
                <a:ext cx="583" cy="111"/>
              </a:xfrm>
              <a:custGeom>
                <a:avLst/>
                <a:gdLst>
                  <a:gd name="T0" fmla="*/ 0 w 583"/>
                  <a:gd name="T1" fmla="*/ 111 h 111"/>
                  <a:gd name="T2" fmla="*/ 248 w 583"/>
                  <a:gd name="T3" fmla="*/ 111 h 111"/>
                  <a:gd name="T4" fmla="*/ 583 w 583"/>
                  <a:gd name="T5" fmla="*/ 0 h 111"/>
                </a:gdLst>
                <a:ahLst/>
                <a:cxnLst>
                  <a:cxn ang="0">
                    <a:pos x="T0" y="T1"/>
                  </a:cxn>
                  <a:cxn ang="0">
                    <a:pos x="T2" y="T3"/>
                  </a:cxn>
                  <a:cxn ang="0">
                    <a:pos x="T4" y="T5"/>
                  </a:cxn>
                </a:cxnLst>
                <a:rect l="0" t="0" r="r" b="b"/>
                <a:pathLst>
                  <a:path w="583" h="111">
                    <a:moveTo>
                      <a:pt x="0" y="111"/>
                    </a:moveTo>
                    <a:lnTo>
                      <a:pt x="248" y="111"/>
                    </a:lnTo>
                    <a:lnTo>
                      <a:pt x="583"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2" name="Freeform 126"/>
              <p:cNvSpPr>
                <a:spLocks/>
              </p:cNvSpPr>
              <p:nvPr/>
            </p:nvSpPr>
            <p:spPr bwMode="auto">
              <a:xfrm>
                <a:off x="3986" y="3019"/>
                <a:ext cx="527" cy="247"/>
              </a:xfrm>
              <a:custGeom>
                <a:avLst/>
                <a:gdLst>
                  <a:gd name="T0" fmla="*/ 0 w 527"/>
                  <a:gd name="T1" fmla="*/ 247 h 247"/>
                  <a:gd name="T2" fmla="*/ 208 w 527"/>
                  <a:gd name="T3" fmla="*/ 247 h 247"/>
                  <a:gd name="T4" fmla="*/ 527 w 527"/>
                  <a:gd name="T5" fmla="*/ 0 h 247"/>
                </a:gdLst>
                <a:ahLst/>
                <a:cxnLst>
                  <a:cxn ang="0">
                    <a:pos x="T0" y="T1"/>
                  </a:cxn>
                  <a:cxn ang="0">
                    <a:pos x="T2" y="T3"/>
                  </a:cxn>
                  <a:cxn ang="0">
                    <a:pos x="T4" y="T5"/>
                  </a:cxn>
                </a:cxnLst>
                <a:rect l="0" t="0" r="r" b="b"/>
                <a:pathLst>
                  <a:path w="527" h="247">
                    <a:moveTo>
                      <a:pt x="0" y="247"/>
                    </a:moveTo>
                    <a:lnTo>
                      <a:pt x="208" y="247"/>
                    </a:lnTo>
                    <a:lnTo>
                      <a:pt x="527"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3" name="Line 127"/>
              <p:cNvSpPr>
                <a:spLocks noChangeShapeType="1"/>
              </p:cNvSpPr>
              <p:nvPr/>
            </p:nvSpPr>
            <p:spPr bwMode="auto">
              <a:xfrm>
                <a:off x="3882" y="2915"/>
                <a:ext cx="63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128"/>
              <p:cNvSpPr>
                <a:spLocks noChangeShapeType="1"/>
              </p:cNvSpPr>
              <p:nvPr/>
            </p:nvSpPr>
            <p:spPr bwMode="auto">
              <a:xfrm>
                <a:off x="4122" y="3322"/>
                <a:ext cx="10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129"/>
              <p:cNvSpPr>
                <a:spLocks noChangeShapeType="1"/>
              </p:cNvSpPr>
              <p:nvPr/>
            </p:nvSpPr>
            <p:spPr bwMode="auto">
              <a:xfrm>
                <a:off x="4178" y="3322"/>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130"/>
              <p:cNvSpPr>
                <a:spLocks noChangeShapeType="1"/>
              </p:cNvSpPr>
              <p:nvPr/>
            </p:nvSpPr>
            <p:spPr bwMode="auto">
              <a:xfrm>
                <a:off x="4130" y="2875"/>
                <a:ext cx="96"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131"/>
              <p:cNvSpPr>
                <a:spLocks noChangeShapeType="1"/>
              </p:cNvSpPr>
              <p:nvPr/>
            </p:nvSpPr>
            <p:spPr bwMode="auto">
              <a:xfrm flipV="1">
                <a:off x="4178" y="2740"/>
                <a:ext cx="1" cy="13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8" name="Line 132"/>
              <p:cNvSpPr>
                <a:spLocks noChangeShapeType="1"/>
              </p:cNvSpPr>
              <p:nvPr/>
            </p:nvSpPr>
            <p:spPr bwMode="auto">
              <a:xfrm>
                <a:off x="3946" y="2915"/>
                <a:ext cx="24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9" name="Rectangle 133"/>
              <p:cNvSpPr>
                <a:spLocks noChangeArrowheads="1"/>
              </p:cNvSpPr>
              <p:nvPr/>
            </p:nvSpPr>
            <p:spPr bwMode="auto">
              <a:xfrm>
                <a:off x="1894" y="2118"/>
                <a:ext cx="479" cy="518"/>
              </a:xfrm>
              <a:prstGeom prst="rect">
                <a:avLst/>
              </a:prstGeom>
              <a:solidFill>
                <a:srgbClr val="FFFFFF"/>
              </a:solidFill>
              <a:ln w="12700">
                <a:solidFill>
                  <a:srgbClr val="000000"/>
                </a:solidFill>
                <a:miter lim="800000"/>
                <a:headEnd/>
                <a:tailEnd/>
              </a:ln>
            </p:spPr>
            <p:txBody>
              <a:bodyPr/>
              <a:lstStyle/>
              <a:p>
                <a:endParaRPr lang="zh-CN" altLang="en-US"/>
              </a:p>
            </p:txBody>
          </p:sp>
          <p:sp>
            <p:nvSpPr>
              <p:cNvPr id="300" name="Line 134"/>
              <p:cNvSpPr>
                <a:spLocks noChangeShapeType="1"/>
              </p:cNvSpPr>
              <p:nvPr/>
            </p:nvSpPr>
            <p:spPr bwMode="auto">
              <a:xfrm>
                <a:off x="1894" y="2181"/>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1" name="Line 135"/>
              <p:cNvSpPr>
                <a:spLocks noChangeShapeType="1"/>
              </p:cNvSpPr>
              <p:nvPr/>
            </p:nvSpPr>
            <p:spPr bwMode="auto">
              <a:xfrm>
                <a:off x="1894" y="2245"/>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2" name="Line 136"/>
              <p:cNvSpPr>
                <a:spLocks noChangeShapeType="1"/>
              </p:cNvSpPr>
              <p:nvPr/>
            </p:nvSpPr>
            <p:spPr bwMode="auto">
              <a:xfrm>
                <a:off x="1894" y="2309"/>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137"/>
              <p:cNvSpPr>
                <a:spLocks noChangeShapeType="1"/>
              </p:cNvSpPr>
              <p:nvPr/>
            </p:nvSpPr>
            <p:spPr bwMode="auto">
              <a:xfrm>
                <a:off x="1894" y="2373"/>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138"/>
              <p:cNvSpPr>
                <a:spLocks noChangeShapeType="1"/>
              </p:cNvSpPr>
              <p:nvPr/>
            </p:nvSpPr>
            <p:spPr bwMode="auto">
              <a:xfrm>
                <a:off x="1894" y="2437"/>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Line 139"/>
              <p:cNvSpPr>
                <a:spLocks noChangeShapeType="1"/>
              </p:cNvSpPr>
              <p:nvPr/>
            </p:nvSpPr>
            <p:spPr bwMode="auto">
              <a:xfrm>
                <a:off x="1894" y="2500"/>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6" name="Line 140"/>
              <p:cNvSpPr>
                <a:spLocks noChangeShapeType="1"/>
              </p:cNvSpPr>
              <p:nvPr/>
            </p:nvSpPr>
            <p:spPr bwMode="auto">
              <a:xfrm>
                <a:off x="1894" y="2564"/>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 name="Line 141"/>
              <p:cNvSpPr>
                <a:spLocks noChangeShapeType="1"/>
              </p:cNvSpPr>
              <p:nvPr/>
            </p:nvSpPr>
            <p:spPr bwMode="auto">
              <a:xfrm>
                <a:off x="1950" y="2118"/>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 name="Line 142"/>
              <p:cNvSpPr>
                <a:spLocks noChangeShapeType="1"/>
              </p:cNvSpPr>
              <p:nvPr/>
            </p:nvSpPr>
            <p:spPr bwMode="auto">
              <a:xfrm>
                <a:off x="2014" y="2118"/>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 name="Line 143"/>
              <p:cNvSpPr>
                <a:spLocks noChangeShapeType="1"/>
              </p:cNvSpPr>
              <p:nvPr/>
            </p:nvSpPr>
            <p:spPr bwMode="auto">
              <a:xfrm>
                <a:off x="2070" y="2118"/>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0" name="Line 144"/>
              <p:cNvSpPr>
                <a:spLocks noChangeShapeType="1"/>
              </p:cNvSpPr>
              <p:nvPr/>
            </p:nvSpPr>
            <p:spPr bwMode="auto">
              <a:xfrm>
                <a:off x="2126" y="2118"/>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 name="Line 145"/>
              <p:cNvSpPr>
                <a:spLocks noChangeShapeType="1"/>
              </p:cNvSpPr>
              <p:nvPr/>
            </p:nvSpPr>
            <p:spPr bwMode="auto">
              <a:xfrm>
                <a:off x="2190" y="2118"/>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2" name="Line 146"/>
              <p:cNvSpPr>
                <a:spLocks noChangeShapeType="1"/>
              </p:cNvSpPr>
              <p:nvPr/>
            </p:nvSpPr>
            <p:spPr bwMode="auto">
              <a:xfrm>
                <a:off x="2245" y="2118"/>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3" name="Line 147"/>
              <p:cNvSpPr>
                <a:spLocks noChangeShapeType="1"/>
              </p:cNvSpPr>
              <p:nvPr/>
            </p:nvSpPr>
            <p:spPr bwMode="auto">
              <a:xfrm>
                <a:off x="2301" y="2118"/>
                <a:ext cx="1"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 name="Line 148"/>
              <p:cNvSpPr>
                <a:spLocks noChangeShapeType="1"/>
              </p:cNvSpPr>
              <p:nvPr/>
            </p:nvSpPr>
            <p:spPr bwMode="auto">
              <a:xfrm flipV="1">
                <a:off x="1894" y="2086"/>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5" name="Line 149"/>
              <p:cNvSpPr>
                <a:spLocks noChangeShapeType="1"/>
              </p:cNvSpPr>
              <p:nvPr/>
            </p:nvSpPr>
            <p:spPr bwMode="auto">
              <a:xfrm flipV="1">
                <a:off x="1950" y="2086"/>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 name="Line 150"/>
              <p:cNvSpPr>
                <a:spLocks noChangeShapeType="1"/>
              </p:cNvSpPr>
              <p:nvPr/>
            </p:nvSpPr>
            <p:spPr bwMode="auto">
              <a:xfrm flipV="1">
                <a:off x="2014" y="2086"/>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 name="Line 151"/>
              <p:cNvSpPr>
                <a:spLocks noChangeShapeType="1"/>
              </p:cNvSpPr>
              <p:nvPr/>
            </p:nvSpPr>
            <p:spPr bwMode="auto">
              <a:xfrm flipV="1">
                <a:off x="2070" y="2086"/>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 name="Line 152"/>
              <p:cNvSpPr>
                <a:spLocks noChangeShapeType="1"/>
              </p:cNvSpPr>
              <p:nvPr/>
            </p:nvSpPr>
            <p:spPr bwMode="auto">
              <a:xfrm flipV="1">
                <a:off x="2126" y="2086"/>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 name="Line 153"/>
              <p:cNvSpPr>
                <a:spLocks noChangeShapeType="1"/>
              </p:cNvSpPr>
              <p:nvPr/>
            </p:nvSpPr>
            <p:spPr bwMode="auto">
              <a:xfrm flipV="1">
                <a:off x="2190" y="2086"/>
                <a:ext cx="23"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0" name="Line 154"/>
              <p:cNvSpPr>
                <a:spLocks noChangeShapeType="1"/>
              </p:cNvSpPr>
              <p:nvPr/>
            </p:nvSpPr>
            <p:spPr bwMode="auto">
              <a:xfrm flipV="1">
                <a:off x="2245" y="2086"/>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1" name="Line 155"/>
              <p:cNvSpPr>
                <a:spLocks noChangeShapeType="1"/>
              </p:cNvSpPr>
              <p:nvPr/>
            </p:nvSpPr>
            <p:spPr bwMode="auto">
              <a:xfrm flipV="1">
                <a:off x="2301" y="2086"/>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2" name="Line 156"/>
              <p:cNvSpPr>
                <a:spLocks noChangeShapeType="1"/>
              </p:cNvSpPr>
              <p:nvPr/>
            </p:nvSpPr>
            <p:spPr bwMode="auto">
              <a:xfrm flipV="1">
                <a:off x="2365" y="2086"/>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3" name="Line 157"/>
              <p:cNvSpPr>
                <a:spLocks noChangeShapeType="1"/>
              </p:cNvSpPr>
              <p:nvPr/>
            </p:nvSpPr>
            <p:spPr bwMode="auto">
              <a:xfrm flipV="1">
                <a:off x="2365" y="2149"/>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4" name="Line 158"/>
              <p:cNvSpPr>
                <a:spLocks noChangeShapeType="1"/>
              </p:cNvSpPr>
              <p:nvPr/>
            </p:nvSpPr>
            <p:spPr bwMode="auto">
              <a:xfrm flipV="1">
                <a:off x="2365" y="2213"/>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5" name="Line 159"/>
              <p:cNvSpPr>
                <a:spLocks noChangeShapeType="1"/>
              </p:cNvSpPr>
              <p:nvPr/>
            </p:nvSpPr>
            <p:spPr bwMode="auto">
              <a:xfrm flipV="1">
                <a:off x="2365" y="2277"/>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6" name="Line 160"/>
              <p:cNvSpPr>
                <a:spLocks noChangeShapeType="1"/>
              </p:cNvSpPr>
              <p:nvPr/>
            </p:nvSpPr>
            <p:spPr bwMode="auto">
              <a:xfrm flipV="1">
                <a:off x="2365" y="2341"/>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 name="Line 161"/>
              <p:cNvSpPr>
                <a:spLocks noChangeShapeType="1"/>
              </p:cNvSpPr>
              <p:nvPr/>
            </p:nvSpPr>
            <p:spPr bwMode="auto">
              <a:xfrm flipV="1">
                <a:off x="2365" y="2405"/>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162"/>
              <p:cNvSpPr>
                <a:spLocks noChangeShapeType="1"/>
              </p:cNvSpPr>
              <p:nvPr/>
            </p:nvSpPr>
            <p:spPr bwMode="auto">
              <a:xfrm flipV="1">
                <a:off x="2365" y="2468"/>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 name="Line 163"/>
              <p:cNvSpPr>
                <a:spLocks noChangeShapeType="1"/>
              </p:cNvSpPr>
              <p:nvPr/>
            </p:nvSpPr>
            <p:spPr bwMode="auto">
              <a:xfrm flipV="1">
                <a:off x="2365" y="2532"/>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0" name="Line 164"/>
              <p:cNvSpPr>
                <a:spLocks noChangeShapeType="1"/>
              </p:cNvSpPr>
              <p:nvPr/>
            </p:nvSpPr>
            <p:spPr bwMode="auto">
              <a:xfrm flipV="1">
                <a:off x="2365" y="2596"/>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1" name="Freeform 165"/>
              <p:cNvSpPr>
                <a:spLocks/>
              </p:cNvSpPr>
              <p:nvPr/>
            </p:nvSpPr>
            <p:spPr bwMode="auto">
              <a:xfrm>
                <a:off x="1918" y="2086"/>
                <a:ext cx="471" cy="510"/>
              </a:xfrm>
              <a:custGeom>
                <a:avLst/>
                <a:gdLst>
                  <a:gd name="T0" fmla="*/ 0 w 471"/>
                  <a:gd name="T1" fmla="*/ 0 h 510"/>
                  <a:gd name="T2" fmla="*/ 471 w 471"/>
                  <a:gd name="T3" fmla="*/ 0 h 510"/>
                  <a:gd name="T4" fmla="*/ 471 w 471"/>
                  <a:gd name="T5" fmla="*/ 510 h 510"/>
                </a:gdLst>
                <a:ahLst/>
                <a:cxnLst>
                  <a:cxn ang="0">
                    <a:pos x="T0" y="T1"/>
                  </a:cxn>
                  <a:cxn ang="0">
                    <a:pos x="T2" y="T3"/>
                  </a:cxn>
                  <a:cxn ang="0">
                    <a:pos x="T4" y="T5"/>
                  </a:cxn>
                </a:cxnLst>
                <a:rect l="0" t="0" r="r" b="b"/>
                <a:pathLst>
                  <a:path w="471" h="510">
                    <a:moveTo>
                      <a:pt x="0" y="0"/>
                    </a:moveTo>
                    <a:lnTo>
                      <a:pt x="471" y="0"/>
                    </a:lnTo>
                    <a:lnTo>
                      <a:pt x="471" y="51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2" name="Rectangle 166"/>
              <p:cNvSpPr>
                <a:spLocks noChangeArrowheads="1"/>
              </p:cNvSpPr>
              <p:nvPr/>
            </p:nvSpPr>
            <p:spPr bwMode="auto">
              <a:xfrm>
                <a:off x="1718" y="2277"/>
                <a:ext cx="480" cy="526"/>
              </a:xfrm>
              <a:prstGeom prst="rect">
                <a:avLst/>
              </a:prstGeom>
              <a:solidFill>
                <a:srgbClr val="FFFFFF"/>
              </a:solidFill>
              <a:ln w="12700">
                <a:solidFill>
                  <a:srgbClr val="000000"/>
                </a:solidFill>
                <a:miter lim="800000"/>
                <a:headEnd/>
                <a:tailEnd/>
              </a:ln>
            </p:spPr>
            <p:txBody>
              <a:bodyPr/>
              <a:lstStyle/>
              <a:p>
                <a:endParaRPr lang="zh-CN" altLang="en-US"/>
              </a:p>
            </p:txBody>
          </p:sp>
          <p:sp>
            <p:nvSpPr>
              <p:cNvPr id="333" name="Line 167"/>
              <p:cNvSpPr>
                <a:spLocks noChangeShapeType="1"/>
              </p:cNvSpPr>
              <p:nvPr/>
            </p:nvSpPr>
            <p:spPr bwMode="auto">
              <a:xfrm>
                <a:off x="1718" y="2341"/>
                <a:ext cx="4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4" name="Line 168"/>
              <p:cNvSpPr>
                <a:spLocks noChangeShapeType="1"/>
              </p:cNvSpPr>
              <p:nvPr/>
            </p:nvSpPr>
            <p:spPr bwMode="auto">
              <a:xfrm>
                <a:off x="1718" y="2405"/>
                <a:ext cx="4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5" name="Line 169"/>
              <p:cNvSpPr>
                <a:spLocks noChangeShapeType="1"/>
              </p:cNvSpPr>
              <p:nvPr/>
            </p:nvSpPr>
            <p:spPr bwMode="auto">
              <a:xfrm>
                <a:off x="1718" y="2468"/>
                <a:ext cx="4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6" name="Line 170"/>
              <p:cNvSpPr>
                <a:spLocks noChangeShapeType="1"/>
              </p:cNvSpPr>
              <p:nvPr/>
            </p:nvSpPr>
            <p:spPr bwMode="auto">
              <a:xfrm>
                <a:off x="1718" y="2532"/>
                <a:ext cx="4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 name="Line 171"/>
              <p:cNvSpPr>
                <a:spLocks noChangeShapeType="1"/>
              </p:cNvSpPr>
              <p:nvPr/>
            </p:nvSpPr>
            <p:spPr bwMode="auto">
              <a:xfrm>
                <a:off x="1718" y="2596"/>
                <a:ext cx="4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 name="Line 172"/>
              <p:cNvSpPr>
                <a:spLocks noChangeShapeType="1"/>
              </p:cNvSpPr>
              <p:nvPr/>
            </p:nvSpPr>
            <p:spPr bwMode="auto">
              <a:xfrm>
                <a:off x="1718" y="2668"/>
                <a:ext cx="4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9" name="Line 173"/>
              <p:cNvSpPr>
                <a:spLocks noChangeShapeType="1"/>
              </p:cNvSpPr>
              <p:nvPr/>
            </p:nvSpPr>
            <p:spPr bwMode="auto">
              <a:xfrm>
                <a:off x="1718" y="2732"/>
                <a:ext cx="4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0" name="Line 174"/>
              <p:cNvSpPr>
                <a:spLocks noChangeShapeType="1"/>
              </p:cNvSpPr>
              <p:nvPr/>
            </p:nvSpPr>
            <p:spPr bwMode="auto">
              <a:xfrm>
                <a:off x="1774" y="2277"/>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1" name="Line 175"/>
              <p:cNvSpPr>
                <a:spLocks noChangeShapeType="1"/>
              </p:cNvSpPr>
              <p:nvPr/>
            </p:nvSpPr>
            <p:spPr bwMode="auto">
              <a:xfrm>
                <a:off x="1830" y="2277"/>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2" name="Line 176"/>
              <p:cNvSpPr>
                <a:spLocks noChangeShapeType="1"/>
              </p:cNvSpPr>
              <p:nvPr/>
            </p:nvSpPr>
            <p:spPr bwMode="auto">
              <a:xfrm>
                <a:off x="1894" y="2277"/>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3" name="Line 177"/>
              <p:cNvSpPr>
                <a:spLocks noChangeShapeType="1"/>
              </p:cNvSpPr>
              <p:nvPr/>
            </p:nvSpPr>
            <p:spPr bwMode="auto">
              <a:xfrm>
                <a:off x="1950" y="2277"/>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 name="Line 178"/>
              <p:cNvSpPr>
                <a:spLocks noChangeShapeType="1"/>
              </p:cNvSpPr>
              <p:nvPr/>
            </p:nvSpPr>
            <p:spPr bwMode="auto">
              <a:xfrm>
                <a:off x="2014" y="2277"/>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 name="Line 179"/>
              <p:cNvSpPr>
                <a:spLocks noChangeShapeType="1"/>
              </p:cNvSpPr>
              <p:nvPr/>
            </p:nvSpPr>
            <p:spPr bwMode="auto">
              <a:xfrm>
                <a:off x="2070" y="2277"/>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 name="Line 180"/>
              <p:cNvSpPr>
                <a:spLocks noChangeShapeType="1"/>
              </p:cNvSpPr>
              <p:nvPr/>
            </p:nvSpPr>
            <p:spPr bwMode="auto">
              <a:xfrm>
                <a:off x="2126" y="2277"/>
                <a:ext cx="1" cy="5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7" name="Line 181"/>
              <p:cNvSpPr>
                <a:spLocks noChangeShapeType="1"/>
              </p:cNvSpPr>
              <p:nvPr/>
            </p:nvSpPr>
            <p:spPr bwMode="auto">
              <a:xfrm flipV="1">
                <a:off x="1718" y="2245"/>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 name="Line 182"/>
              <p:cNvSpPr>
                <a:spLocks noChangeShapeType="1"/>
              </p:cNvSpPr>
              <p:nvPr/>
            </p:nvSpPr>
            <p:spPr bwMode="auto">
              <a:xfrm flipV="1">
                <a:off x="1774" y="2245"/>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 name="Line 183"/>
              <p:cNvSpPr>
                <a:spLocks noChangeShapeType="1"/>
              </p:cNvSpPr>
              <p:nvPr/>
            </p:nvSpPr>
            <p:spPr bwMode="auto">
              <a:xfrm flipV="1">
                <a:off x="1830" y="2245"/>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0" name="Line 184"/>
              <p:cNvSpPr>
                <a:spLocks noChangeShapeType="1"/>
              </p:cNvSpPr>
              <p:nvPr/>
            </p:nvSpPr>
            <p:spPr bwMode="auto">
              <a:xfrm flipV="1">
                <a:off x="1894" y="2245"/>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1" name="Line 185"/>
              <p:cNvSpPr>
                <a:spLocks noChangeShapeType="1"/>
              </p:cNvSpPr>
              <p:nvPr/>
            </p:nvSpPr>
            <p:spPr bwMode="auto">
              <a:xfrm flipV="1">
                <a:off x="1950" y="2245"/>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2" name="Line 186"/>
              <p:cNvSpPr>
                <a:spLocks noChangeShapeType="1"/>
              </p:cNvSpPr>
              <p:nvPr/>
            </p:nvSpPr>
            <p:spPr bwMode="auto">
              <a:xfrm flipV="1">
                <a:off x="2014" y="2245"/>
                <a:ext cx="24"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3" name="Line 187"/>
              <p:cNvSpPr>
                <a:spLocks noChangeShapeType="1"/>
              </p:cNvSpPr>
              <p:nvPr/>
            </p:nvSpPr>
            <p:spPr bwMode="auto">
              <a:xfrm flipV="1">
                <a:off x="2070" y="2245"/>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4" name="Line 188"/>
              <p:cNvSpPr>
                <a:spLocks noChangeShapeType="1"/>
              </p:cNvSpPr>
              <p:nvPr/>
            </p:nvSpPr>
            <p:spPr bwMode="auto">
              <a:xfrm flipV="1">
                <a:off x="2126" y="2245"/>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5" name="Line 189"/>
              <p:cNvSpPr>
                <a:spLocks noChangeShapeType="1"/>
              </p:cNvSpPr>
              <p:nvPr/>
            </p:nvSpPr>
            <p:spPr bwMode="auto">
              <a:xfrm flipV="1">
                <a:off x="2190" y="2245"/>
                <a:ext cx="23"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6" name="Line 190"/>
              <p:cNvSpPr>
                <a:spLocks noChangeShapeType="1"/>
              </p:cNvSpPr>
              <p:nvPr/>
            </p:nvSpPr>
            <p:spPr bwMode="auto">
              <a:xfrm flipV="1">
                <a:off x="2190" y="2309"/>
                <a:ext cx="23"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7" name="Line 191"/>
              <p:cNvSpPr>
                <a:spLocks noChangeShapeType="1"/>
              </p:cNvSpPr>
              <p:nvPr/>
            </p:nvSpPr>
            <p:spPr bwMode="auto">
              <a:xfrm flipV="1">
                <a:off x="2190" y="2373"/>
                <a:ext cx="23"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 name="Line 192"/>
              <p:cNvSpPr>
                <a:spLocks noChangeShapeType="1"/>
              </p:cNvSpPr>
              <p:nvPr/>
            </p:nvSpPr>
            <p:spPr bwMode="auto">
              <a:xfrm flipV="1">
                <a:off x="2190" y="2437"/>
                <a:ext cx="23" cy="3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 name="Line 193"/>
              <p:cNvSpPr>
                <a:spLocks noChangeShapeType="1"/>
              </p:cNvSpPr>
              <p:nvPr/>
            </p:nvSpPr>
            <p:spPr bwMode="auto">
              <a:xfrm flipV="1">
                <a:off x="2190" y="2500"/>
                <a:ext cx="23"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 name="Line 194"/>
              <p:cNvSpPr>
                <a:spLocks noChangeShapeType="1"/>
              </p:cNvSpPr>
              <p:nvPr/>
            </p:nvSpPr>
            <p:spPr bwMode="auto">
              <a:xfrm flipV="1">
                <a:off x="2190" y="2564"/>
                <a:ext cx="23"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 name="Line 195"/>
              <p:cNvSpPr>
                <a:spLocks noChangeShapeType="1"/>
              </p:cNvSpPr>
              <p:nvPr/>
            </p:nvSpPr>
            <p:spPr bwMode="auto">
              <a:xfrm flipV="1">
                <a:off x="2190" y="2628"/>
                <a:ext cx="23"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 name="Line 196"/>
              <p:cNvSpPr>
                <a:spLocks noChangeShapeType="1"/>
              </p:cNvSpPr>
              <p:nvPr/>
            </p:nvSpPr>
            <p:spPr bwMode="auto">
              <a:xfrm flipV="1">
                <a:off x="2190" y="2700"/>
                <a:ext cx="23"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 name="Line 197"/>
              <p:cNvSpPr>
                <a:spLocks noChangeShapeType="1"/>
              </p:cNvSpPr>
              <p:nvPr/>
            </p:nvSpPr>
            <p:spPr bwMode="auto">
              <a:xfrm flipV="1">
                <a:off x="2190" y="2763"/>
                <a:ext cx="23"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4" name="Freeform 198"/>
              <p:cNvSpPr>
                <a:spLocks/>
              </p:cNvSpPr>
              <p:nvPr/>
            </p:nvSpPr>
            <p:spPr bwMode="auto">
              <a:xfrm>
                <a:off x="1742" y="2245"/>
                <a:ext cx="471" cy="518"/>
              </a:xfrm>
              <a:custGeom>
                <a:avLst/>
                <a:gdLst>
                  <a:gd name="T0" fmla="*/ 0 w 471"/>
                  <a:gd name="T1" fmla="*/ 0 h 518"/>
                  <a:gd name="T2" fmla="*/ 471 w 471"/>
                  <a:gd name="T3" fmla="*/ 0 h 518"/>
                  <a:gd name="T4" fmla="*/ 471 w 471"/>
                  <a:gd name="T5" fmla="*/ 518 h 518"/>
                </a:gdLst>
                <a:ahLst/>
                <a:cxnLst>
                  <a:cxn ang="0">
                    <a:pos x="T0" y="T1"/>
                  </a:cxn>
                  <a:cxn ang="0">
                    <a:pos x="T2" y="T3"/>
                  </a:cxn>
                  <a:cxn ang="0">
                    <a:pos x="T4" y="T5"/>
                  </a:cxn>
                </a:cxnLst>
                <a:rect l="0" t="0" r="r" b="b"/>
                <a:pathLst>
                  <a:path w="471" h="518">
                    <a:moveTo>
                      <a:pt x="0" y="0"/>
                    </a:moveTo>
                    <a:lnTo>
                      <a:pt x="471" y="0"/>
                    </a:lnTo>
                    <a:lnTo>
                      <a:pt x="471" y="51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5" name="Arc 199"/>
              <p:cNvSpPr>
                <a:spLocks/>
              </p:cNvSpPr>
              <p:nvPr/>
            </p:nvSpPr>
            <p:spPr bwMode="auto">
              <a:xfrm>
                <a:off x="1527" y="2282"/>
                <a:ext cx="75" cy="75"/>
              </a:xfrm>
              <a:custGeom>
                <a:avLst/>
                <a:gdLst>
                  <a:gd name="G0" fmla="+- 0 0 0"/>
                  <a:gd name="G1" fmla="+- 20202 0 0"/>
                  <a:gd name="G2" fmla="+- 21600 0 0"/>
                  <a:gd name="T0" fmla="*/ 7644 w 20202"/>
                  <a:gd name="T1" fmla="*/ 0 h 20202"/>
                  <a:gd name="T2" fmla="*/ 20202 w 20202"/>
                  <a:gd name="T3" fmla="*/ 12558 h 20202"/>
                  <a:gd name="T4" fmla="*/ 0 w 20202"/>
                  <a:gd name="T5" fmla="*/ 20202 h 20202"/>
                </a:gdLst>
                <a:ahLst/>
                <a:cxnLst>
                  <a:cxn ang="0">
                    <a:pos x="T0" y="T1"/>
                  </a:cxn>
                  <a:cxn ang="0">
                    <a:pos x="T2" y="T3"/>
                  </a:cxn>
                  <a:cxn ang="0">
                    <a:pos x="T4" y="T5"/>
                  </a:cxn>
                </a:cxnLst>
                <a:rect l="0" t="0" r="r" b="b"/>
                <a:pathLst>
                  <a:path w="20202" h="20202" fill="none" extrusionOk="0">
                    <a:moveTo>
                      <a:pt x="7644" y="-1"/>
                    </a:moveTo>
                    <a:cubicBezTo>
                      <a:pt x="13437" y="2191"/>
                      <a:pt x="18010" y="6764"/>
                      <a:pt x="20202" y="12557"/>
                    </a:cubicBezTo>
                  </a:path>
                  <a:path w="20202" h="20202" stroke="0" extrusionOk="0">
                    <a:moveTo>
                      <a:pt x="7644" y="-1"/>
                    </a:moveTo>
                    <a:cubicBezTo>
                      <a:pt x="13437" y="2191"/>
                      <a:pt x="18010" y="6764"/>
                      <a:pt x="20202" y="12557"/>
                    </a:cubicBezTo>
                    <a:lnTo>
                      <a:pt x="0" y="20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Arc 200"/>
              <p:cNvSpPr>
                <a:spLocks/>
              </p:cNvSpPr>
              <p:nvPr/>
            </p:nvSpPr>
            <p:spPr bwMode="auto">
              <a:xfrm>
                <a:off x="1739" y="2070"/>
                <a:ext cx="75" cy="74"/>
              </a:xfrm>
              <a:custGeom>
                <a:avLst/>
                <a:gdLst>
                  <a:gd name="G0" fmla="+- 20276 0 0"/>
                  <a:gd name="G1" fmla="+- 0 0 0"/>
                  <a:gd name="G2" fmla="+- 21600 0 0"/>
                  <a:gd name="T0" fmla="*/ 12583 w 20276"/>
                  <a:gd name="T1" fmla="*/ 20183 h 20183"/>
                  <a:gd name="T2" fmla="*/ 0 w 20276"/>
                  <a:gd name="T3" fmla="*/ 7444 h 20183"/>
                  <a:gd name="T4" fmla="*/ 20276 w 20276"/>
                  <a:gd name="T5" fmla="*/ 0 h 20183"/>
                </a:gdLst>
                <a:ahLst/>
                <a:cxnLst>
                  <a:cxn ang="0">
                    <a:pos x="T0" y="T1"/>
                  </a:cxn>
                  <a:cxn ang="0">
                    <a:pos x="T2" y="T3"/>
                  </a:cxn>
                  <a:cxn ang="0">
                    <a:pos x="T4" y="T5"/>
                  </a:cxn>
                </a:cxnLst>
                <a:rect l="0" t="0" r="r" b="b"/>
                <a:pathLst>
                  <a:path w="20276" h="20183" fill="none" extrusionOk="0">
                    <a:moveTo>
                      <a:pt x="12582" y="20183"/>
                    </a:moveTo>
                    <a:cubicBezTo>
                      <a:pt x="6742" y="17957"/>
                      <a:pt x="2153" y="13311"/>
                      <a:pt x="-1" y="7444"/>
                    </a:cubicBezTo>
                  </a:path>
                  <a:path w="20276" h="20183" stroke="0" extrusionOk="0">
                    <a:moveTo>
                      <a:pt x="12582" y="20183"/>
                    </a:moveTo>
                    <a:cubicBezTo>
                      <a:pt x="6742" y="17957"/>
                      <a:pt x="2153" y="13311"/>
                      <a:pt x="-1" y="7444"/>
                    </a:cubicBezTo>
                    <a:lnTo>
                      <a:pt x="202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Line 201"/>
              <p:cNvSpPr>
                <a:spLocks noChangeShapeType="1"/>
              </p:cNvSpPr>
              <p:nvPr/>
            </p:nvSpPr>
            <p:spPr bwMode="auto">
              <a:xfrm flipH="1">
                <a:off x="1575" y="2118"/>
                <a:ext cx="191" cy="1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 name="Rectangle 202"/>
              <p:cNvSpPr>
                <a:spLocks noChangeArrowheads="1"/>
              </p:cNvSpPr>
              <p:nvPr/>
            </p:nvSpPr>
            <p:spPr bwMode="auto">
              <a:xfrm>
                <a:off x="1543" y="2437"/>
                <a:ext cx="479" cy="526"/>
              </a:xfrm>
              <a:prstGeom prst="rect">
                <a:avLst/>
              </a:prstGeom>
              <a:solidFill>
                <a:srgbClr val="FFFFFF"/>
              </a:solidFill>
              <a:ln w="12700">
                <a:solidFill>
                  <a:srgbClr val="000000"/>
                </a:solidFill>
                <a:miter lim="800000"/>
                <a:headEnd/>
                <a:tailEnd/>
              </a:ln>
            </p:spPr>
            <p:txBody>
              <a:bodyPr/>
              <a:lstStyle/>
              <a:p>
                <a:endParaRPr lang="zh-CN" altLang="en-US"/>
              </a:p>
            </p:txBody>
          </p:sp>
          <p:sp>
            <p:nvSpPr>
              <p:cNvPr id="369" name="Line 203"/>
              <p:cNvSpPr>
                <a:spLocks noChangeShapeType="1"/>
              </p:cNvSpPr>
              <p:nvPr/>
            </p:nvSpPr>
            <p:spPr bwMode="auto">
              <a:xfrm>
                <a:off x="1543" y="2500"/>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0" name="Line 204"/>
              <p:cNvSpPr>
                <a:spLocks noChangeShapeType="1"/>
              </p:cNvSpPr>
              <p:nvPr/>
            </p:nvSpPr>
            <p:spPr bwMode="auto">
              <a:xfrm>
                <a:off x="1543" y="2564"/>
                <a:ext cx="4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Line 205"/>
            <p:cNvSpPr>
              <a:spLocks noChangeShapeType="1"/>
            </p:cNvSpPr>
            <p:nvPr/>
          </p:nvSpPr>
          <p:spPr bwMode="auto">
            <a:xfrm>
              <a:off x="3037" y="2169"/>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206"/>
            <p:cNvSpPr>
              <a:spLocks noChangeShapeType="1"/>
            </p:cNvSpPr>
            <p:nvPr/>
          </p:nvSpPr>
          <p:spPr bwMode="auto">
            <a:xfrm>
              <a:off x="3037" y="2222"/>
              <a:ext cx="34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07"/>
            <p:cNvSpPr>
              <a:spLocks noChangeShapeType="1"/>
            </p:cNvSpPr>
            <p:nvPr/>
          </p:nvSpPr>
          <p:spPr bwMode="auto">
            <a:xfrm>
              <a:off x="3037" y="2267"/>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208"/>
            <p:cNvSpPr>
              <a:spLocks noChangeShapeType="1"/>
            </p:cNvSpPr>
            <p:nvPr/>
          </p:nvSpPr>
          <p:spPr bwMode="auto">
            <a:xfrm>
              <a:off x="3037" y="2313"/>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209"/>
            <p:cNvSpPr>
              <a:spLocks noChangeShapeType="1"/>
            </p:cNvSpPr>
            <p:nvPr/>
          </p:nvSpPr>
          <p:spPr bwMode="auto">
            <a:xfrm>
              <a:off x="3037" y="2360"/>
              <a:ext cx="34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210"/>
            <p:cNvSpPr>
              <a:spLocks noChangeShapeType="1"/>
            </p:cNvSpPr>
            <p:nvPr/>
          </p:nvSpPr>
          <p:spPr bwMode="auto">
            <a:xfrm>
              <a:off x="3077" y="2031"/>
              <a:ext cx="1"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211"/>
            <p:cNvSpPr>
              <a:spLocks noChangeShapeType="1"/>
            </p:cNvSpPr>
            <p:nvPr/>
          </p:nvSpPr>
          <p:spPr bwMode="auto">
            <a:xfrm>
              <a:off x="3118" y="2031"/>
              <a:ext cx="1"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212"/>
            <p:cNvSpPr>
              <a:spLocks noChangeShapeType="1"/>
            </p:cNvSpPr>
            <p:nvPr/>
          </p:nvSpPr>
          <p:spPr bwMode="auto">
            <a:xfrm>
              <a:off x="3163" y="2031"/>
              <a:ext cx="1"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213"/>
            <p:cNvSpPr>
              <a:spLocks noChangeShapeType="1"/>
            </p:cNvSpPr>
            <p:nvPr/>
          </p:nvSpPr>
          <p:spPr bwMode="auto">
            <a:xfrm>
              <a:off x="3204" y="2031"/>
              <a:ext cx="1"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14"/>
            <p:cNvSpPr>
              <a:spLocks noChangeShapeType="1"/>
            </p:cNvSpPr>
            <p:nvPr/>
          </p:nvSpPr>
          <p:spPr bwMode="auto">
            <a:xfrm>
              <a:off x="3244" y="2031"/>
              <a:ext cx="1"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15"/>
            <p:cNvSpPr>
              <a:spLocks noChangeShapeType="1"/>
            </p:cNvSpPr>
            <p:nvPr/>
          </p:nvSpPr>
          <p:spPr bwMode="auto">
            <a:xfrm>
              <a:off x="3291" y="2031"/>
              <a:ext cx="0"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16"/>
            <p:cNvSpPr>
              <a:spLocks noChangeShapeType="1"/>
            </p:cNvSpPr>
            <p:nvPr/>
          </p:nvSpPr>
          <p:spPr bwMode="auto">
            <a:xfrm>
              <a:off x="3331" y="2031"/>
              <a:ext cx="1"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17"/>
            <p:cNvSpPr>
              <a:spLocks noChangeShapeType="1"/>
            </p:cNvSpPr>
            <p:nvPr/>
          </p:nvSpPr>
          <p:spPr bwMode="auto">
            <a:xfrm flipV="1">
              <a:off x="3037" y="2008"/>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18"/>
            <p:cNvSpPr>
              <a:spLocks noChangeShapeType="1"/>
            </p:cNvSpPr>
            <p:nvPr/>
          </p:nvSpPr>
          <p:spPr bwMode="auto">
            <a:xfrm flipV="1">
              <a:off x="3077" y="2008"/>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19"/>
            <p:cNvSpPr>
              <a:spLocks noChangeShapeType="1"/>
            </p:cNvSpPr>
            <p:nvPr/>
          </p:nvSpPr>
          <p:spPr bwMode="auto">
            <a:xfrm flipV="1">
              <a:off x="3118" y="2008"/>
              <a:ext cx="22"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20"/>
            <p:cNvSpPr>
              <a:spLocks noChangeShapeType="1"/>
            </p:cNvSpPr>
            <p:nvPr/>
          </p:nvSpPr>
          <p:spPr bwMode="auto">
            <a:xfrm flipV="1">
              <a:off x="3163" y="2008"/>
              <a:ext cx="18"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21"/>
            <p:cNvSpPr>
              <a:spLocks noChangeShapeType="1"/>
            </p:cNvSpPr>
            <p:nvPr/>
          </p:nvSpPr>
          <p:spPr bwMode="auto">
            <a:xfrm flipV="1">
              <a:off x="3204" y="2008"/>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22"/>
            <p:cNvSpPr>
              <a:spLocks noChangeShapeType="1"/>
            </p:cNvSpPr>
            <p:nvPr/>
          </p:nvSpPr>
          <p:spPr bwMode="auto">
            <a:xfrm flipV="1">
              <a:off x="3244" y="2008"/>
              <a:ext cx="24"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23"/>
            <p:cNvSpPr>
              <a:spLocks noChangeShapeType="1"/>
            </p:cNvSpPr>
            <p:nvPr/>
          </p:nvSpPr>
          <p:spPr bwMode="auto">
            <a:xfrm flipV="1">
              <a:off x="3291" y="2008"/>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24"/>
            <p:cNvSpPr>
              <a:spLocks noChangeShapeType="1"/>
            </p:cNvSpPr>
            <p:nvPr/>
          </p:nvSpPr>
          <p:spPr bwMode="auto">
            <a:xfrm flipV="1">
              <a:off x="3331" y="2008"/>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25"/>
            <p:cNvSpPr>
              <a:spLocks noChangeShapeType="1"/>
            </p:cNvSpPr>
            <p:nvPr/>
          </p:nvSpPr>
          <p:spPr bwMode="auto">
            <a:xfrm flipV="1">
              <a:off x="3378" y="2008"/>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26"/>
            <p:cNvSpPr>
              <a:spLocks noChangeShapeType="1"/>
            </p:cNvSpPr>
            <p:nvPr/>
          </p:nvSpPr>
          <p:spPr bwMode="auto">
            <a:xfrm flipV="1">
              <a:off x="3378" y="2054"/>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27"/>
            <p:cNvSpPr>
              <a:spLocks noChangeShapeType="1"/>
            </p:cNvSpPr>
            <p:nvPr/>
          </p:nvSpPr>
          <p:spPr bwMode="auto">
            <a:xfrm flipV="1">
              <a:off x="3378" y="2100"/>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28"/>
            <p:cNvSpPr>
              <a:spLocks noChangeShapeType="1"/>
            </p:cNvSpPr>
            <p:nvPr/>
          </p:nvSpPr>
          <p:spPr bwMode="auto">
            <a:xfrm flipV="1">
              <a:off x="3378" y="2146"/>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29"/>
            <p:cNvSpPr>
              <a:spLocks noChangeShapeType="1"/>
            </p:cNvSpPr>
            <p:nvPr/>
          </p:nvSpPr>
          <p:spPr bwMode="auto">
            <a:xfrm flipV="1">
              <a:off x="3378" y="2198"/>
              <a:ext cx="17"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30"/>
            <p:cNvSpPr>
              <a:spLocks noChangeShapeType="1"/>
            </p:cNvSpPr>
            <p:nvPr/>
          </p:nvSpPr>
          <p:spPr bwMode="auto">
            <a:xfrm flipV="1">
              <a:off x="3378" y="2245"/>
              <a:ext cx="17" cy="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31"/>
            <p:cNvSpPr>
              <a:spLocks noChangeShapeType="1"/>
            </p:cNvSpPr>
            <p:nvPr/>
          </p:nvSpPr>
          <p:spPr bwMode="auto">
            <a:xfrm flipV="1">
              <a:off x="3378" y="2290"/>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232"/>
            <p:cNvSpPr>
              <a:spLocks noChangeShapeType="1"/>
            </p:cNvSpPr>
            <p:nvPr/>
          </p:nvSpPr>
          <p:spPr bwMode="auto">
            <a:xfrm flipV="1">
              <a:off x="3378" y="2337"/>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233"/>
            <p:cNvSpPr>
              <a:spLocks noChangeShapeType="1"/>
            </p:cNvSpPr>
            <p:nvPr/>
          </p:nvSpPr>
          <p:spPr bwMode="auto">
            <a:xfrm flipV="1">
              <a:off x="3378" y="2383"/>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Freeform 234"/>
            <p:cNvSpPr>
              <a:spLocks/>
            </p:cNvSpPr>
            <p:nvPr/>
          </p:nvSpPr>
          <p:spPr bwMode="auto">
            <a:xfrm>
              <a:off x="3054" y="2008"/>
              <a:ext cx="341" cy="375"/>
            </a:xfrm>
            <a:custGeom>
              <a:avLst/>
              <a:gdLst>
                <a:gd name="T0" fmla="*/ 0 w 471"/>
                <a:gd name="T1" fmla="*/ 0 h 518"/>
                <a:gd name="T2" fmla="*/ 471 w 471"/>
                <a:gd name="T3" fmla="*/ 0 h 518"/>
                <a:gd name="T4" fmla="*/ 471 w 471"/>
                <a:gd name="T5" fmla="*/ 518 h 518"/>
              </a:gdLst>
              <a:ahLst/>
              <a:cxnLst>
                <a:cxn ang="0">
                  <a:pos x="T0" y="T1"/>
                </a:cxn>
                <a:cxn ang="0">
                  <a:pos x="T2" y="T3"/>
                </a:cxn>
                <a:cxn ang="0">
                  <a:pos x="T4" y="T5"/>
                </a:cxn>
              </a:cxnLst>
              <a:rect l="0" t="0" r="r" b="b"/>
              <a:pathLst>
                <a:path w="471" h="518">
                  <a:moveTo>
                    <a:pt x="0" y="0"/>
                  </a:moveTo>
                  <a:lnTo>
                    <a:pt x="471" y="0"/>
                  </a:lnTo>
                  <a:lnTo>
                    <a:pt x="471" y="51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Rectangle 235"/>
            <p:cNvSpPr>
              <a:spLocks noChangeArrowheads="1"/>
            </p:cNvSpPr>
            <p:nvPr/>
          </p:nvSpPr>
          <p:spPr bwMode="auto">
            <a:xfrm>
              <a:off x="2857" y="2273"/>
              <a:ext cx="347" cy="375"/>
            </a:xfrm>
            <a:prstGeom prst="rect">
              <a:avLst/>
            </a:prstGeom>
            <a:solidFill>
              <a:srgbClr val="FFFFFF"/>
            </a:solidFill>
            <a:ln w="12700">
              <a:solidFill>
                <a:srgbClr val="000000"/>
              </a:solidFill>
              <a:miter lim="800000"/>
              <a:headEnd/>
              <a:tailEnd/>
            </a:ln>
          </p:spPr>
          <p:txBody>
            <a:bodyPr/>
            <a:lstStyle/>
            <a:p>
              <a:endParaRPr lang="zh-CN" altLang="en-US"/>
            </a:p>
          </p:txBody>
        </p:sp>
        <p:sp>
          <p:nvSpPr>
            <p:cNvPr id="39" name="Line 236"/>
            <p:cNvSpPr>
              <a:spLocks noChangeShapeType="1"/>
            </p:cNvSpPr>
            <p:nvPr/>
          </p:nvSpPr>
          <p:spPr bwMode="auto">
            <a:xfrm>
              <a:off x="2857" y="2319"/>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237"/>
            <p:cNvSpPr>
              <a:spLocks noChangeShapeType="1"/>
            </p:cNvSpPr>
            <p:nvPr/>
          </p:nvSpPr>
          <p:spPr bwMode="auto">
            <a:xfrm>
              <a:off x="2857" y="2365"/>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238"/>
            <p:cNvSpPr>
              <a:spLocks noChangeShapeType="1"/>
            </p:cNvSpPr>
            <p:nvPr/>
          </p:nvSpPr>
          <p:spPr bwMode="auto">
            <a:xfrm>
              <a:off x="2857" y="2412"/>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239"/>
            <p:cNvSpPr>
              <a:spLocks noChangeShapeType="1"/>
            </p:cNvSpPr>
            <p:nvPr/>
          </p:nvSpPr>
          <p:spPr bwMode="auto">
            <a:xfrm>
              <a:off x="2857" y="2458"/>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240"/>
            <p:cNvSpPr>
              <a:spLocks noChangeShapeType="1"/>
            </p:cNvSpPr>
            <p:nvPr/>
          </p:nvSpPr>
          <p:spPr bwMode="auto">
            <a:xfrm>
              <a:off x="2857" y="2504"/>
              <a:ext cx="34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241"/>
            <p:cNvSpPr>
              <a:spLocks noChangeShapeType="1"/>
            </p:cNvSpPr>
            <p:nvPr/>
          </p:nvSpPr>
          <p:spPr bwMode="auto">
            <a:xfrm>
              <a:off x="2857" y="2550"/>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42"/>
            <p:cNvSpPr>
              <a:spLocks noChangeShapeType="1"/>
            </p:cNvSpPr>
            <p:nvPr/>
          </p:nvSpPr>
          <p:spPr bwMode="auto">
            <a:xfrm>
              <a:off x="2857" y="2596"/>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243"/>
            <p:cNvSpPr>
              <a:spLocks noChangeShapeType="1"/>
            </p:cNvSpPr>
            <p:nvPr/>
          </p:nvSpPr>
          <p:spPr bwMode="auto">
            <a:xfrm>
              <a:off x="2898" y="2273"/>
              <a:ext cx="1" cy="3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244"/>
            <p:cNvSpPr>
              <a:spLocks noChangeShapeType="1"/>
            </p:cNvSpPr>
            <p:nvPr/>
          </p:nvSpPr>
          <p:spPr bwMode="auto">
            <a:xfrm>
              <a:off x="2944" y="2273"/>
              <a:ext cx="1" cy="3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245"/>
            <p:cNvSpPr>
              <a:spLocks noChangeShapeType="1"/>
            </p:cNvSpPr>
            <p:nvPr/>
          </p:nvSpPr>
          <p:spPr bwMode="auto">
            <a:xfrm>
              <a:off x="2985" y="2273"/>
              <a:ext cx="0" cy="3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246"/>
            <p:cNvSpPr>
              <a:spLocks noChangeShapeType="1"/>
            </p:cNvSpPr>
            <p:nvPr/>
          </p:nvSpPr>
          <p:spPr bwMode="auto">
            <a:xfrm>
              <a:off x="3025" y="2273"/>
              <a:ext cx="1" cy="3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247"/>
            <p:cNvSpPr>
              <a:spLocks noChangeShapeType="1"/>
            </p:cNvSpPr>
            <p:nvPr/>
          </p:nvSpPr>
          <p:spPr bwMode="auto">
            <a:xfrm>
              <a:off x="3072" y="2273"/>
              <a:ext cx="0" cy="3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248"/>
            <p:cNvSpPr>
              <a:spLocks noChangeShapeType="1"/>
            </p:cNvSpPr>
            <p:nvPr/>
          </p:nvSpPr>
          <p:spPr bwMode="auto">
            <a:xfrm>
              <a:off x="3112" y="2273"/>
              <a:ext cx="1" cy="3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249"/>
            <p:cNvSpPr>
              <a:spLocks noChangeShapeType="1"/>
            </p:cNvSpPr>
            <p:nvPr/>
          </p:nvSpPr>
          <p:spPr bwMode="auto">
            <a:xfrm>
              <a:off x="3152" y="2273"/>
              <a:ext cx="1" cy="3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250"/>
            <p:cNvSpPr>
              <a:spLocks noChangeShapeType="1"/>
            </p:cNvSpPr>
            <p:nvPr/>
          </p:nvSpPr>
          <p:spPr bwMode="auto">
            <a:xfrm flipV="1">
              <a:off x="2857" y="2250"/>
              <a:ext cx="18"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251"/>
            <p:cNvSpPr>
              <a:spLocks noChangeShapeType="1"/>
            </p:cNvSpPr>
            <p:nvPr/>
          </p:nvSpPr>
          <p:spPr bwMode="auto">
            <a:xfrm flipV="1">
              <a:off x="2898" y="2250"/>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252"/>
            <p:cNvSpPr>
              <a:spLocks noChangeShapeType="1"/>
            </p:cNvSpPr>
            <p:nvPr/>
          </p:nvSpPr>
          <p:spPr bwMode="auto">
            <a:xfrm flipV="1">
              <a:off x="2944" y="2250"/>
              <a:ext cx="18"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253"/>
            <p:cNvSpPr>
              <a:spLocks noChangeShapeType="1"/>
            </p:cNvSpPr>
            <p:nvPr/>
          </p:nvSpPr>
          <p:spPr bwMode="auto">
            <a:xfrm flipV="1">
              <a:off x="2985" y="2250"/>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254"/>
            <p:cNvSpPr>
              <a:spLocks noChangeShapeType="1"/>
            </p:cNvSpPr>
            <p:nvPr/>
          </p:nvSpPr>
          <p:spPr bwMode="auto">
            <a:xfrm flipV="1">
              <a:off x="3025" y="2250"/>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255"/>
            <p:cNvSpPr>
              <a:spLocks noChangeShapeType="1"/>
            </p:cNvSpPr>
            <p:nvPr/>
          </p:nvSpPr>
          <p:spPr bwMode="auto">
            <a:xfrm flipV="1">
              <a:off x="3072" y="2250"/>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256"/>
            <p:cNvSpPr>
              <a:spLocks noChangeShapeType="1"/>
            </p:cNvSpPr>
            <p:nvPr/>
          </p:nvSpPr>
          <p:spPr bwMode="auto">
            <a:xfrm flipV="1">
              <a:off x="3112" y="2250"/>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257"/>
            <p:cNvSpPr>
              <a:spLocks noChangeShapeType="1"/>
            </p:cNvSpPr>
            <p:nvPr/>
          </p:nvSpPr>
          <p:spPr bwMode="auto">
            <a:xfrm flipV="1">
              <a:off x="3152" y="2250"/>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258"/>
            <p:cNvSpPr>
              <a:spLocks noChangeShapeType="1"/>
            </p:cNvSpPr>
            <p:nvPr/>
          </p:nvSpPr>
          <p:spPr bwMode="auto">
            <a:xfrm flipV="1">
              <a:off x="3198" y="2250"/>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259"/>
            <p:cNvSpPr>
              <a:spLocks noChangeShapeType="1"/>
            </p:cNvSpPr>
            <p:nvPr/>
          </p:nvSpPr>
          <p:spPr bwMode="auto">
            <a:xfrm flipV="1">
              <a:off x="3198" y="2296"/>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260"/>
            <p:cNvSpPr>
              <a:spLocks noChangeShapeType="1"/>
            </p:cNvSpPr>
            <p:nvPr/>
          </p:nvSpPr>
          <p:spPr bwMode="auto">
            <a:xfrm flipV="1">
              <a:off x="3198" y="2342"/>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261"/>
            <p:cNvSpPr>
              <a:spLocks noChangeShapeType="1"/>
            </p:cNvSpPr>
            <p:nvPr/>
          </p:nvSpPr>
          <p:spPr bwMode="auto">
            <a:xfrm flipV="1">
              <a:off x="3198" y="2389"/>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262"/>
            <p:cNvSpPr>
              <a:spLocks noChangeShapeType="1"/>
            </p:cNvSpPr>
            <p:nvPr/>
          </p:nvSpPr>
          <p:spPr bwMode="auto">
            <a:xfrm flipV="1">
              <a:off x="3198" y="2435"/>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263"/>
            <p:cNvSpPr>
              <a:spLocks noChangeShapeType="1"/>
            </p:cNvSpPr>
            <p:nvPr/>
          </p:nvSpPr>
          <p:spPr bwMode="auto">
            <a:xfrm flipV="1">
              <a:off x="3198" y="2481"/>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264"/>
            <p:cNvSpPr>
              <a:spLocks noChangeShapeType="1"/>
            </p:cNvSpPr>
            <p:nvPr/>
          </p:nvSpPr>
          <p:spPr bwMode="auto">
            <a:xfrm flipV="1">
              <a:off x="3198" y="2527"/>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265"/>
            <p:cNvSpPr>
              <a:spLocks noChangeShapeType="1"/>
            </p:cNvSpPr>
            <p:nvPr/>
          </p:nvSpPr>
          <p:spPr bwMode="auto">
            <a:xfrm flipV="1">
              <a:off x="3198" y="2573"/>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266"/>
            <p:cNvSpPr>
              <a:spLocks noChangeShapeType="1"/>
            </p:cNvSpPr>
            <p:nvPr/>
          </p:nvSpPr>
          <p:spPr bwMode="auto">
            <a:xfrm flipV="1">
              <a:off x="3198" y="2619"/>
              <a:ext cx="17"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Freeform 267"/>
            <p:cNvSpPr>
              <a:spLocks/>
            </p:cNvSpPr>
            <p:nvPr/>
          </p:nvSpPr>
          <p:spPr bwMode="auto">
            <a:xfrm>
              <a:off x="2875" y="2250"/>
              <a:ext cx="340" cy="369"/>
            </a:xfrm>
            <a:custGeom>
              <a:avLst/>
              <a:gdLst>
                <a:gd name="T0" fmla="*/ 0 w 471"/>
                <a:gd name="T1" fmla="*/ 0 h 510"/>
                <a:gd name="T2" fmla="*/ 471 w 471"/>
                <a:gd name="T3" fmla="*/ 0 h 510"/>
                <a:gd name="T4" fmla="*/ 471 w 471"/>
                <a:gd name="T5" fmla="*/ 510 h 510"/>
              </a:gdLst>
              <a:ahLst/>
              <a:cxnLst>
                <a:cxn ang="0">
                  <a:pos x="T0" y="T1"/>
                </a:cxn>
                <a:cxn ang="0">
                  <a:pos x="T2" y="T3"/>
                </a:cxn>
                <a:cxn ang="0">
                  <a:pos x="T4" y="T5"/>
                </a:cxn>
              </a:cxnLst>
              <a:rect l="0" t="0" r="r" b="b"/>
              <a:pathLst>
                <a:path w="471" h="510">
                  <a:moveTo>
                    <a:pt x="0" y="0"/>
                  </a:moveTo>
                  <a:lnTo>
                    <a:pt x="471" y="0"/>
                  </a:lnTo>
                  <a:lnTo>
                    <a:pt x="471" y="51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Rectangle 268"/>
            <p:cNvSpPr>
              <a:spLocks noChangeArrowheads="1"/>
            </p:cNvSpPr>
            <p:nvPr/>
          </p:nvSpPr>
          <p:spPr bwMode="auto">
            <a:xfrm>
              <a:off x="2731" y="2389"/>
              <a:ext cx="346" cy="380"/>
            </a:xfrm>
            <a:prstGeom prst="rect">
              <a:avLst/>
            </a:prstGeom>
            <a:solidFill>
              <a:srgbClr val="FFFFFF"/>
            </a:solidFill>
            <a:ln w="12700">
              <a:solidFill>
                <a:srgbClr val="000000"/>
              </a:solidFill>
              <a:miter lim="800000"/>
              <a:headEnd/>
              <a:tailEnd/>
            </a:ln>
          </p:spPr>
          <p:txBody>
            <a:bodyPr/>
            <a:lstStyle/>
            <a:p>
              <a:endParaRPr lang="zh-CN" altLang="en-US"/>
            </a:p>
          </p:txBody>
        </p:sp>
        <p:sp>
          <p:nvSpPr>
            <p:cNvPr id="72" name="Line 269"/>
            <p:cNvSpPr>
              <a:spLocks noChangeShapeType="1"/>
            </p:cNvSpPr>
            <p:nvPr/>
          </p:nvSpPr>
          <p:spPr bwMode="auto">
            <a:xfrm>
              <a:off x="2731" y="2435"/>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270"/>
            <p:cNvSpPr>
              <a:spLocks noChangeShapeType="1"/>
            </p:cNvSpPr>
            <p:nvPr/>
          </p:nvSpPr>
          <p:spPr bwMode="auto">
            <a:xfrm>
              <a:off x="2731" y="2481"/>
              <a:ext cx="34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271"/>
            <p:cNvSpPr>
              <a:spLocks noChangeShapeType="1"/>
            </p:cNvSpPr>
            <p:nvPr/>
          </p:nvSpPr>
          <p:spPr bwMode="auto">
            <a:xfrm>
              <a:off x="2731" y="2527"/>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272"/>
            <p:cNvSpPr>
              <a:spLocks noChangeShapeType="1"/>
            </p:cNvSpPr>
            <p:nvPr/>
          </p:nvSpPr>
          <p:spPr bwMode="auto">
            <a:xfrm>
              <a:off x="2731" y="2573"/>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273"/>
            <p:cNvSpPr>
              <a:spLocks noChangeShapeType="1"/>
            </p:cNvSpPr>
            <p:nvPr/>
          </p:nvSpPr>
          <p:spPr bwMode="auto">
            <a:xfrm>
              <a:off x="2731" y="2619"/>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274"/>
            <p:cNvSpPr>
              <a:spLocks noChangeShapeType="1"/>
            </p:cNvSpPr>
            <p:nvPr/>
          </p:nvSpPr>
          <p:spPr bwMode="auto">
            <a:xfrm>
              <a:off x="2731" y="2671"/>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275"/>
            <p:cNvSpPr>
              <a:spLocks noChangeShapeType="1"/>
            </p:cNvSpPr>
            <p:nvPr/>
          </p:nvSpPr>
          <p:spPr bwMode="auto">
            <a:xfrm>
              <a:off x="2731" y="2717"/>
              <a:ext cx="34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276"/>
            <p:cNvSpPr>
              <a:spLocks noChangeShapeType="1"/>
            </p:cNvSpPr>
            <p:nvPr/>
          </p:nvSpPr>
          <p:spPr bwMode="auto">
            <a:xfrm>
              <a:off x="2771" y="2389"/>
              <a:ext cx="0" cy="3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277"/>
            <p:cNvSpPr>
              <a:spLocks noChangeShapeType="1"/>
            </p:cNvSpPr>
            <p:nvPr/>
          </p:nvSpPr>
          <p:spPr bwMode="auto">
            <a:xfrm>
              <a:off x="2811" y="2389"/>
              <a:ext cx="1" cy="3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78"/>
            <p:cNvSpPr>
              <a:spLocks noChangeShapeType="1"/>
            </p:cNvSpPr>
            <p:nvPr/>
          </p:nvSpPr>
          <p:spPr bwMode="auto">
            <a:xfrm>
              <a:off x="2857" y="2389"/>
              <a:ext cx="1" cy="3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79"/>
            <p:cNvSpPr>
              <a:spLocks noChangeShapeType="1"/>
            </p:cNvSpPr>
            <p:nvPr/>
          </p:nvSpPr>
          <p:spPr bwMode="auto">
            <a:xfrm>
              <a:off x="2898" y="2389"/>
              <a:ext cx="1" cy="3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280"/>
            <p:cNvSpPr>
              <a:spLocks noChangeShapeType="1"/>
            </p:cNvSpPr>
            <p:nvPr/>
          </p:nvSpPr>
          <p:spPr bwMode="auto">
            <a:xfrm>
              <a:off x="2944" y="2389"/>
              <a:ext cx="1" cy="3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281"/>
            <p:cNvSpPr>
              <a:spLocks noChangeShapeType="1"/>
            </p:cNvSpPr>
            <p:nvPr/>
          </p:nvSpPr>
          <p:spPr bwMode="auto">
            <a:xfrm>
              <a:off x="2985" y="2389"/>
              <a:ext cx="0" cy="3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282"/>
            <p:cNvSpPr>
              <a:spLocks noChangeShapeType="1"/>
            </p:cNvSpPr>
            <p:nvPr/>
          </p:nvSpPr>
          <p:spPr bwMode="auto">
            <a:xfrm>
              <a:off x="3025" y="2389"/>
              <a:ext cx="1" cy="3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283"/>
            <p:cNvSpPr>
              <a:spLocks noChangeShapeType="1"/>
            </p:cNvSpPr>
            <p:nvPr/>
          </p:nvSpPr>
          <p:spPr bwMode="auto">
            <a:xfrm flipV="1">
              <a:off x="2731" y="2365"/>
              <a:ext cx="17"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284"/>
            <p:cNvSpPr>
              <a:spLocks noChangeShapeType="1"/>
            </p:cNvSpPr>
            <p:nvPr/>
          </p:nvSpPr>
          <p:spPr bwMode="auto">
            <a:xfrm flipV="1">
              <a:off x="2771" y="2365"/>
              <a:ext cx="23"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285"/>
            <p:cNvSpPr>
              <a:spLocks noChangeShapeType="1"/>
            </p:cNvSpPr>
            <p:nvPr/>
          </p:nvSpPr>
          <p:spPr bwMode="auto">
            <a:xfrm flipV="1">
              <a:off x="2811" y="2365"/>
              <a:ext cx="23"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286"/>
            <p:cNvSpPr>
              <a:spLocks noChangeShapeType="1"/>
            </p:cNvSpPr>
            <p:nvPr/>
          </p:nvSpPr>
          <p:spPr bwMode="auto">
            <a:xfrm flipV="1">
              <a:off x="2857" y="2365"/>
              <a:ext cx="18"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287"/>
            <p:cNvSpPr>
              <a:spLocks noChangeShapeType="1"/>
            </p:cNvSpPr>
            <p:nvPr/>
          </p:nvSpPr>
          <p:spPr bwMode="auto">
            <a:xfrm flipV="1">
              <a:off x="2898" y="2365"/>
              <a:ext cx="23"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288"/>
            <p:cNvSpPr>
              <a:spLocks noChangeShapeType="1"/>
            </p:cNvSpPr>
            <p:nvPr/>
          </p:nvSpPr>
          <p:spPr bwMode="auto">
            <a:xfrm flipV="1">
              <a:off x="2944" y="2365"/>
              <a:ext cx="18"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289"/>
            <p:cNvSpPr>
              <a:spLocks noChangeShapeType="1"/>
            </p:cNvSpPr>
            <p:nvPr/>
          </p:nvSpPr>
          <p:spPr bwMode="auto">
            <a:xfrm flipV="1">
              <a:off x="2985" y="2365"/>
              <a:ext cx="23"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290"/>
            <p:cNvSpPr>
              <a:spLocks noChangeShapeType="1"/>
            </p:cNvSpPr>
            <p:nvPr/>
          </p:nvSpPr>
          <p:spPr bwMode="auto">
            <a:xfrm flipV="1">
              <a:off x="3025" y="2365"/>
              <a:ext cx="23"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291"/>
            <p:cNvSpPr>
              <a:spLocks noChangeShapeType="1"/>
            </p:cNvSpPr>
            <p:nvPr/>
          </p:nvSpPr>
          <p:spPr bwMode="auto">
            <a:xfrm flipV="1">
              <a:off x="3072" y="2365"/>
              <a:ext cx="17"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292"/>
            <p:cNvSpPr>
              <a:spLocks noChangeShapeType="1"/>
            </p:cNvSpPr>
            <p:nvPr/>
          </p:nvSpPr>
          <p:spPr bwMode="auto">
            <a:xfrm flipV="1">
              <a:off x="3072" y="2412"/>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293"/>
            <p:cNvSpPr>
              <a:spLocks noChangeShapeType="1"/>
            </p:cNvSpPr>
            <p:nvPr/>
          </p:nvSpPr>
          <p:spPr bwMode="auto">
            <a:xfrm flipV="1">
              <a:off x="3072" y="2458"/>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294"/>
            <p:cNvSpPr>
              <a:spLocks noChangeShapeType="1"/>
            </p:cNvSpPr>
            <p:nvPr/>
          </p:nvSpPr>
          <p:spPr bwMode="auto">
            <a:xfrm flipV="1">
              <a:off x="3072" y="2504"/>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295"/>
            <p:cNvSpPr>
              <a:spLocks noChangeShapeType="1"/>
            </p:cNvSpPr>
            <p:nvPr/>
          </p:nvSpPr>
          <p:spPr bwMode="auto">
            <a:xfrm flipV="1">
              <a:off x="3072" y="2550"/>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296"/>
            <p:cNvSpPr>
              <a:spLocks noChangeShapeType="1"/>
            </p:cNvSpPr>
            <p:nvPr/>
          </p:nvSpPr>
          <p:spPr bwMode="auto">
            <a:xfrm flipV="1">
              <a:off x="3072" y="2596"/>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297"/>
            <p:cNvSpPr>
              <a:spLocks noChangeShapeType="1"/>
            </p:cNvSpPr>
            <p:nvPr/>
          </p:nvSpPr>
          <p:spPr bwMode="auto">
            <a:xfrm flipV="1">
              <a:off x="3072" y="2643"/>
              <a:ext cx="17" cy="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298"/>
            <p:cNvSpPr>
              <a:spLocks noChangeShapeType="1"/>
            </p:cNvSpPr>
            <p:nvPr/>
          </p:nvSpPr>
          <p:spPr bwMode="auto">
            <a:xfrm flipV="1">
              <a:off x="3072" y="2695"/>
              <a:ext cx="17" cy="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299"/>
            <p:cNvSpPr>
              <a:spLocks noChangeShapeType="1"/>
            </p:cNvSpPr>
            <p:nvPr/>
          </p:nvSpPr>
          <p:spPr bwMode="auto">
            <a:xfrm flipV="1">
              <a:off x="3072" y="2740"/>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Freeform 300"/>
            <p:cNvSpPr>
              <a:spLocks/>
            </p:cNvSpPr>
            <p:nvPr/>
          </p:nvSpPr>
          <p:spPr bwMode="auto">
            <a:xfrm>
              <a:off x="2748" y="2365"/>
              <a:ext cx="341" cy="375"/>
            </a:xfrm>
            <a:custGeom>
              <a:avLst/>
              <a:gdLst>
                <a:gd name="T0" fmla="*/ 0 w 471"/>
                <a:gd name="T1" fmla="*/ 0 h 518"/>
                <a:gd name="T2" fmla="*/ 471 w 471"/>
                <a:gd name="T3" fmla="*/ 0 h 518"/>
                <a:gd name="T4" fmla="*/ 471 w 471"/>
                <a:gd name="T5" fmla="*/ 518 h 518"/>
              </a:gdLst>
              <a:ahLst/>
              <a:cxnLst>
                <a:cxn ang="0">
                  <a:pos x="T0" y="T1"/>
                </a:cxn>
                <a:cxn ang="0">
                  <a:pos x="T2" y="T3"/>
                </a:cxn>
                <a:cxn ang="0">
                  <a:pos x="T4" y="T5"/>
                </a:cxn>
              </a:cxnLst>
              <a:rect l="0" t="0" r="r" b="b"/>
              <a:pathLst>
                <a:path w="471" h="518">
                  <a:moveTo>
                    <a:pt x="0" y="0"/>
                  </a:moveTo>
                  <a:lnTo>
                    <a:pt x="471" y="0"/>
                  </a:lnTo>
                  <a:lnTo>
                    <a:pt x="471" y="51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 name="Arc 301"/>
            <p:cNvSpPr>
              <a:spLocks/>
            </p:cNvSpPr>
            <p:nvPr/>
          </p:nvSpPr>
          <p:spPr bwMode="auto">
            <a:xfrm>
              <a:off x="2592" y="2392"/>
              <a:ext cx="54" cy="55"/>
            </a:xfrm>
            <a:custGeom>
              <a:avLst/>
              <a:gdLst>
                <a:gd name="G0" fmla="+- 0 0 0"/>
                <a:gd name="G1" fmla="+- 20251 0 0"/>
                <a:gd name="G2" fmla="+- 21600 0 0"/>
                <a:gd name="T0" fmla="*/ 7513 w 20093"/>
                <a:gd name="T1" fmla="*/ 0 h 20251"/>
                <a:gd name="T2" fmla="*/ 20093 w 20093"/>
                <a:gd name="T3" fmla="*/ 12327 h 20251"/>
                <a:gd name="T4" fmla="*/ 0 w 20093"/>
                <a:gd name="T5" fmla="*/ 20251 h 20251"/>
              </a:gdLst>
              <a:ahLst/>
              <a:cxnLst>
                <a:cxn ang="0">
                  <a:pos x="T0" y="T1"/>
                </a:cxn>
                <a:cxn ang="0">
                  <a:pos x="T2" y="T3"/>
                </a:cxn>
                <a:cxn ang="0">
                  <a:pos x="T4" y="T5"/>
                </a:cxn>
              </a:cxnLst>
              <a:rect l="0" t="0" r="r" b="b"/>
              <a:pathLst>
                <a:path w="20093" h="20251" fill="none" extrusionOk="0">
                  <a:moveTo>
                    <a:pt x="7513" y="-1"/>
                  </a:moveTo>
                  <a:cubicBezTo>
                    <a:pt x="13267" y="2134"/>
                    <a:pt x="17842" y="6616"/>
                    <a:pt x="20093" y="12326"/>
                  </a:cubicBezTo>
                </a:path>
                <a:path w="20093" h="20251" stroke="0" extrusionOk="0">
                  <a:moveTo>
                    <a:pt x="7513" y="-1"/>
                  </a:moveTo>
                  <a:cubicBezTo>
                    <a:pt x="13267" y="2134"/>
                    <a:pt x="17842" y="6616"/>
                    <a:pt x="20093" y="12326"/>
                  </a:cubicBezTo>
                  <a:lnTo>
                    <a:pt x="0" y="20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Arc 302"/>
            <p:cNvSpPr>
              <a:spLocks/>
            </p:cNvSpPr>
            <p:nvPr/>
          </p:nvSpPr>
          <p:spPr bwMode="auto">
            <a:xfrm>
              <a:off x="2746" y="2239"/>
              <a:ext cx="54" cy="53"/>
            </a:xfrm>
            <a:custGeom>
              <a:avLst/>
              <a:gdLst>
                <a:gd name="G0" fmla="+- 20291 0 0"/>
                <a:gd name="G1" fmla="+- 0 0 0"/>
                <a:gd name="G2" fmla="+- 21600 0 0"/>
                <a:gd name="T0" fmla="*/ 12222 w 20291"/>
                <a:gd name="T1" fmla="*/ 20035 h 20035"/>
                <a:gd name="T2" fmla="*/ 0 w 20291"/>
                <a:gd name="T3" fmla="*/ 7403 h 20035"/>
                <a:gd name="T4" fmla="*/ 20291 w 20291"/>
                <a:gd name="T5" fmla="*/ 0 h 20035"/>
              </a:gdLst>
              <a:ahLst/>
              <a:cxnLst>
                <a:cxn ang="0">
                  <a:pos x="T0" y="T1"/>
                </a:cxn>
                <a:cxn ang="0">
                  <a:pos x="T2" y="T3"/>
                </a:cxn>
                <a:cxn ang="0">
                  <a:pos x="T4" y="T5"/>
                </a:cxn>
              </a:cxnLst>
              <a:rect l="0" t="0" r="r" b="b"/>
              <a:pathLst>
                <a:path w="20291" h="20035" fill="none" extrusionOk="0">
                  <a:moveTo>
                    <a:pt x="12221" y="20036"/>
                  </a:moveTo>
                  <a:cubicBezTo>
                    <a:pt x="6540" y="17748"/>
                    <a:pt x="2098" y="13156"/>
                    <a:pt x="-1" y="7403"/>
                  </a:cubicBezTo>
                </a:path>
                <a:path w="20291" h="20035" stroke="0" extrusionOk="0">
                  <a:moveTo>
                    <a:pt x="12221" y="20036"/>
                  </a:moveTo>
                  <a:cubicBezTo>
                    <a:pt x="6540" y="17748"/>
                    <a:pt x="2098" y="13156"/>
                    <a:pt x="-1" y="7403"/>
                  </a:cubicBezTo>
                  <a:lnTo>
                    <a:pt x="202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Line 303"/>
            <p:cNvSpPr>
              <a:spLocks noChangeShapeType="1"/>
            </p:cNvSpPr>
            <p:nvPr/>
          </p:nvSpPr>
          <p:spPr bwMode="auto">
            <a:xfrm flipH="1">
              <a:off x="2627" y="2273"/>
              <a:ext cx="138" cy="13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Rectangle 304"/>
            <p:cNvSpPr>
              <a:spLocks noChangeArrowheads="1"/>
            </p:cNvSpPr>
            <p:nvPr/>
          </p:nvSpPr>
          <p:spPr bwMode="auto">
            <a:xfrm>
              <a:off x="2604" y="2504"/>
              <a:ext cx="346" cy="381"/>
            </a:xfrm>
            <a:prstGeom prst="rect">
              <a:avLst/>
            </a:prstGeom>
            <a:solidFill>
              <a:srgbClr val="FFFFFF"/>
            </a:solidFill>
            <a:ln w="12700">
              <a:solidFill>
                <a:srgbClr val="000000"/>
              </a:solidFill>
              <a:miter lim="800000"/>
              <a:headEnd/>
              <a:tailEnd/>
            </a:ln>
          </p:spPr>
          <p:txBody>
            <a:bodyPr/>
            <a:lstStyle/>
            <a:p>
              <a:endParaRPr lang="zh-CN" altLang="en-US"/>
            </a:p>
          </p:txBody>
        </p:sp>
        <p:sp>
          <p:nvSpPr>
            <p:cNvPr id="108" name="Line 305"/>
            <p:cNvSpPr>
              <a:spLocks noChangeShapeType="1"/>
            </p:cNvSpPr>
            <p:nvPr/>
          </p:nvSpPr>
          <p:spPr bwMode="auto">
            <a:xfrm>
              <a:off x="2604" y="2550"/>
              <a:ext cx="34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306"/>
            <p:cNvSpPr>
              <a:spLocks noChangeShapeType="1"/>
            </p:cNvSpPr>
            <p:nvPr/>
          </p:nvSpPr>
          <p:spPr bwMode="auto">
            <a:xfrm>
              <a:off x="2604" y="2596"/>
              <a:ext cx="34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307"/>
            <p:cNvSpPr>
              <a:spLocks noChangeShapeType="1"/>
            </p:cNvSpPr>
            <p:nvPr/>
          </p:nvSpPr>
          <p:spPr bwMode="auto">
            <a:xfrm>
              <a:off x="2604" y="2643"/>
              <a:ext cx="3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308"/>
            <p:cNvSpPr>
              <a:spLocks noChangeShapeType="1"/>
            </p:cNvSpPr>
            <p:nvPr/>
          </p:nvSpPr>
          <p:spPr bwMode="auto">
            <a:xfrm>
              <a:off x="2604" y="2695"/>
              <a:ext cx="3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309"/>
            <p:cNvSpPr>
              <a:spLocks noChangeShapeType="1"/>
            </p:cNvSpPr>
            <p:nvPr/>
          </p:nvSpPr>
          <p:spPr bwMode="auto">
            <a:xfrm>
              <a:off x="2604" y="2740"/>
              <a:ext cx="34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310"/>
            <p:cNvSpPr>
              <a:spLocks noChangeShapeType="1"/>
            </p:cNvSpPr>
            <p:nvPr/>
          </p:nvSpPr>
          <p:spPr bwMode="auto">
            <a:xfrm>
              <a:off x="2604" y="2786"/>
              <a:ext cx="34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311"/>
            <p:cNvSpPr>
              <a:spLocks noChangeShapeType="1"/>
            </p:cNvSpPr>
            <p:nvPr/>
          </p:nvSpPr>
          <p:spPr bwMode="auto">
            <a:xfrm>
              <a:off x="2604" y="2833"/>
              <a:ext cx="3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312"/>
            <p:cNvSpPr>
              <a:spLocks noChangeShapeType="1"/>
            </p:cNvSpPr>
            <p:nvPr/>
          </p:nvSpPr>
          <p:spPr bwMode="auto">
            <a:xfrm>
              <a:off x="2644" y="2504"/>
              <a:ext cx="1"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313"/>
            <p:cNvSpPr>
              <a:spLocks noChangeShapeType="1"/>
            </p:cNvSpPr>
            <p:nvPr/>
          </p:nvSpPr>
          <p:spPr bwMode="auto">
            <a:xfrm>
              <a:off x="2685" y="2504"/>
              <a:ext cx="0"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314"/>
            <p:cNvSpPr>
              <a:spLocks noChangeShapeType="1"/>
            </p:cNvSpPr>
            <p:nvPr/>
          </p:nvSpPr>
          <p:spPr bwMode="auto">
            <a:xfrm>
              <a:off x="2731" y="2504"/>
              <a:ext cx="1"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315"/>
            <p:cNvSpPr>
              <a:spLocks noChangeShapeType="1"/>
            </p:cNvSpPr>
            <p:nvPr/>
          </p:nvSpPr>
          <p:spPr bwMode="auto">
            <a:xfrm>
              <a:off x="2771" y="2504"/>
              <a:ext cx="0"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316"/>
            <p:cNvSpPr>
              <a:spLocks noChangeShapeType="1"/>
            </p:cNvSpPr>
            <p:nvPr/>
          </p:nvSpPr>
          <p:spPr bwMode="auto">
            <a:xfrm>
              <a:off x="2811" y="2504"/>
              <a:ext cx="1"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317"/>
            <p:cNvSpPr>
              <a:spLocks noChangeShapeType="1"/>
            </p:cNvSpPr>
            <p:nvPr/>
          </p:nvSpPr>
          <p:spPr bwMode="auto">
            <a:xfrm>
              <a:off x="2857" y="2504"/>
              <a:ext cx="1"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318"/>
            <p:cNvSpPr>
              <a:spLocks noChangeShapeType="1"/>
            </p:cNvSpPr>
            <p:nvPr/>
          </p:nvSpPr>
          <p:spPr bwMode="auto">
            <a:xfrm>
              <a:off x="2898" y="2504"/>
              <a:ext cx="1"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319"/>
            <p:cNvSpPr>
              <a:spLocks noChangeShapeType="1"/>
            </p:cNvSpPr>
            <p:nvPr/>
          </p:nvSpPr>
          <p:spPr bwMode="auto">
            <a:xfrm flipV="1">
              <a:off x="2604" y="2481"/>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320"/>
            <p:cNvSpPr>
              <a:spLocks noChangeShapeType="1"/>
            </p:cNvSpPr>
            <p:nvPr/>
          </p:nvSpPr>
          <p:spPr bwMode="auto">
            <a:xfrm flipV="1">
              <a:off x="2644" y="2481"/>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321"/>
            <p:cNvSpPr>
              <a:spLocks noChangeShapeType="1"/>
            </p:cNvSpPr>
            <p:nvPr/>
          </p:nvSpPr>
          <p:spPr bwMode="auto">
            <a:xfrm flipV="1">
              <a:off x="2685" y="2481"/>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322"/>
            <p:cNvSpPr>
              <a:spLocks noChangeShapeType="1"/>
            </p:cNvSpPr>
            <p:nvPr/>
          </p:nvSpPr>
          <p:spPr bwMode="auto">
            <a:xfrm flipV="1">
              <a:off x="2731" y="2481"/>
              <a:ext cx="17"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323"/>
            <p:cNvSpPr>
              <a:spLocks noChangeShapeType="1"/>
            </p:cNvSpPr>
            <p:nvPr/>
          </p:nvSpPr>
          <p:spPr bwMode="auto">
            <a:xfrm flipV="1">
              <a:off x="2771" y="2481"/>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324"/>
            <p:cNvSpPr>
              <a:spLocks noChangeShapeType="1"/>
            </p:cNvSpPr>
            <p:nvPr/>
          </p:nvSpPr>
          <p:spPr bwMode="auto">
            <a:xfrm flipV="1">
              <a:off x="2811" y="2481"/>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325"/>
            <p:cNvSpPr>
              <a:spLocks noChangeShapeType="1"/>
            </p:cNvSpPr>
            <p:nvPr/>
          </p:nvSpPr>
          <p:spPr bwMode="auto">
            <a:xfrm flipV="1">
              <a:off x="2857" y="2481"/>
              <a:ext cx="18"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326"/>
            <p:cNvSpPr>
              <a:spLocks noChangeShapeType="1"/>
            </p:cNvSpPr>
            <p:nvPr/>
          </p:nvSpPr>
          <p:spPr bwMode="auto">
            <a:xfrm flipV="1">
              <a:off x="2898" y="2481"/>
              <a:ext cx="23"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327"/>
            <p:cNvSpPr>
              <a:spLocks noChangeShapeType="1"/>
            </p:cNvSpPr>
            <p:nvPr/>
          </p:nvSpPr>
          <p:spPr bwMode="auto">
            <a:xfrm flipV="1">
              <a:off x="2944" y="2481"/>
              <a:ext cx="18"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328"/>
            <p:cNvSpPr>
              <a:spLocks noChangeShapeType="1"/>
            </p:cNvSpPr>
            <p:nvPr/>
          </p:nvSpPr>
          <p:spPr bwMode="auto">
            <a:xfrm flipV="1">
              <a:off x="2944" y="2527"/>
              <a:ext cx="18"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329"/>
            <p:cNvSpPr>
              <a:spLocks noChangeShapeType="1"/>
            </p:cNvSpPr>
            <p:nvPr/>
          </p:nvSpPr>
          <p:spPr bwMode="auto">
            <a:xfrm flipV="1">
              <a:off x="2944" y="2573"/>
              <a:ext cx="18"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Line 330"/>
            <p:cNvSpPr>
              <a:spLocks noChangeShapeType="1"/>
            </p:cNvSpPr>
            <p:nvPr/>
          </p:nvSpPr>
          <p:spPr bwMode="auto">
            <a:xfrm flipV="1">
              <a:off x="2944" y="2619"/>
              <a:ext cx="18"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331"/>
            <p:cNvSpPr>
              <a:spLocks noChangeShapeType="1"/>
            </p:cNvSpPr>
            <p:nvPr/>
          </p:nvSpPr>
          <p:spPr bwMode="auto">
            <a:xfrm flipV="1">
              <a:off x="2944" y="2671"/>
              <a:ext cx="18"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332"/>
            <p:cNvSpPr>
              <a:spLocks noChangeShapeType="1"/>
            </p:cNvSpPr>
            <p:nvPr/>
          </p:nvSpPr>
          <p:spPr bwMode="auto">
            <a:xfrm flipV="1">
              <a:off x="2944" y="2717"/>
              <a:ext cx="18"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333"/>
            <p:cNvSpPr>
              <a:spLocks noChangeShapeType="1"/>
            </p:cNvSpPr>
            <p:nvPr/>
          </p:nvSpPr>
          <p:spPr bwMode="auto">
            <a:xfrm flipV="1">
              <a:off x="2944" y="2763"/>
              <a:ext cx="18"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334"/>
            <p:cNvSpPr>
              <a:spLocks noChangeShapeType="1"/>
            </p:cNvSpPr>
            <p:nvPr/>
          </p:nvSpPr>
          <p:spPr bwMode="auto">
            <a:xfrm flipV="1">
              <a:off x="2944" y="2810"/>
              <a:ext cx="18"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Line 335"/>
            <p:cNvSpPr>
              <a:spLocks noChangeShapeType="1"/>
            </p:cNvSpPr>
            <p:nvPr/>
          </p:nvSpPr>
          <p:spPr bwMode="auto">
            <a:xfrm flipV="1">
              <a:off x="2944" y="2856"/>
              <a:ext cx="18" cy="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Freeform 336"/>
            <p:cNvSpPr>
              <a:spLocks/>
            </p:cNvSpPr>
            <p:nvPr/>
          </p:nvSpPr>
          <p:spPr bwMode="auto">
            <a:xfrm>
              <a:off x="2621" y="2481"/>
              <a:ext cx="341" cy="375"/>
            </a:xfrm>
            <a:custGeom>
              <a:avLst/>
              <a:gdLst>
                <a:gd name="T0" fmla="*/ 0 w 471"/>
                <a:gd name="T1" fmla="*/ 0 h 519"/>
                <a:gd name="T2" fmla="*/ 471 w 471"/>
                <a:gd name="T3" fmla="*/ 0 h 519"/>
                <a:gd name="T4" fmla="*/ 471 w 471"/>
                <a:gd name="T5" fmla="*/ 519 h 519"/>
              </a:gdLst>
              <a:ahLst/>
              <a:cxnLst>
                <a:cxn ang="0">
                  <a:pos x="T0" y="T1"/>
                </a:cxn>
                <a:cxn ang="0">
                  <a:pos x="T2" y="T3"/>
                </a:cxn>
                <a:cxn ang="0">
                  <a:pos x="T4" y="T5"/>
                </a:cxn>
              </a:cxnLst>
              <a:rect l="0" t="0" r="r" b="b"/>
              <a:pathLst>
                <a:path w="471" h="519">
                  <a:moveTo>
                    <a:pt x="0" y="0"/>
                  </a:moveTo>
                  <a:lnTo>
                    <a:pt x="471" y="0"/>
                  </a:lnTo>
                  <a:lnTo>
                    <a:pt x="471" y="51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Freeform 337"/>
            <p:cNvSpPr>
              <a:spLocks/>
            </p:cNvSpPr>
            <p:nvPr/>
          </p:nvSpPr>
          <p:spPr bwMode="auto">
            <a:xfrm>
              <a:off x="3476" y="2815"/>
              <a:ext cx="144" cy="76"/>
            </a:xfrm>
            <a:custGeom>
              <a:avLst/>
              <a:gdLst>
                <a:gd name="T0" fmla="*/ 32 w 199"/>
                <a:gd name="T1" fmla="*/ 0 h 104"/>
                <a:gd name="T2" fmla="*/ 199 w 199"/>
                <a:gd name="T3" fmla="*/ 0 h 104"/>
                <a:gd name="T4" fmla="*/ 103 w 199"/>
                <a:gd name="T5" fmla="*/ 104 h 104"/>
                <a:gd name="T6" fmla="*/ 0 w 199"/>
                <a:gd name="T7" fmla="*/ 0 h 104"/>
                <a:gd name="T8" fmla="*/ 95 w 199"/>
                <a:gd name="T9" fmla="*/ 0 h 104"/>
              </a:gdLst>
              <a:ahLst/>
              <a:cxnLst>
                <a:cxn ang="0">
                  <a:pos x="T0" y="T1"/>
                </a:cxn>
                <a:cxn ang="0">
                  <a:pos x="T2" y="T3"/>
                </a:cxn>
                <a:cxn ang="0">
                  <a:pos x="T4" y="T5"/>
                </a:cxn>
                <a:cxn ang="0">
                  <a:pos x="T6" y="T7"/>
                </a:cxn>
                <a:cxn ang="0">
                  <a:pos x="T8" y="T9"/>
                </a:cxn>
              </a:cxnLst>
              <a:rect l="0" t="0" r="r" b="b"/>
              <a:pathLst>
                <a:path w="199" h="104">
                  <a:moveTo>
                    <a:pt x="32" y="0"/>
                  </a:moveTo>
                  <a:lnTo>
                    <a:pt x="199" y="0"/>
                  </a:lnTo>
                  <a:lnTo>
                    <a:pt x="103" y="104"/>
                  </a:lnTo>
                  <a:lnTo>
                    <a:pt x="0" y="0"/>
                  </a:lnTo>
                  <a:lnTo>
                    <a:pt x="95"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1" name="Freeform 338"/>
            <p:cNvSpPr>
              <a:spLocks/>
            </p:cNvSpPr>
            <p:nvPr/>
          </p:nvSpPr>
          <p:spPr bwMode="auto">
            <a:xfrm>
              <a:off x="4295" y="1823"/>
              <a:ext cx="145" cy="75"/>
            </a:xfrm>
            <a:custGeom>
              <a:avLst/>
              <a:gdLst>
                <a:gd name="T0" fmla="*/ 32 w 200"/>
                <a:gd name="T1" fmla="*/ 0 h 104"/>
                <a:gd name="T2" fmla="*/ 200 w 200"/>
                <a:gd name="T3" fmla="*/ 0 h 104"/>
                <a:gd name="T4" fmla="*/ 104 w 200"/>
                <a:gd name="T5" fmla="*/ 104 h 104"/>
                <a:gd name="T6" fmla="*/ 0 w 200"/>
                <a:gd name="T7" fmla="*/ 0 h 104"/>
                <a:gd name="T8" fmla="*/ 96 w 200"/>
                <a:gd name="T9" fmla="*/ 0 h 104"/>
              </a:gdLst>
              <a:ahLst/>
              <a:cxnLst>
                <a:cxn ang="0">
                  <a:pos x="T0" y="T1"/>
                </a:cxn>
                <a:cxn ang="0">
                  <a:pos x="T2" y="T3"/>
                </a:cxn>
                <a:cxn ang="0">
                  <a:pos x="T4" y="T5"/>
                </a:cxn>
                <a:cxn ang="0">
                  <a:pos x="T6" y="T7"/>
                </a:cxn>
                <a:cxn ang="0">
                  <a:pos x="T8" y="T9"/>
                </a:cxn>
              </a:cxnLst>
              <a:rect l="0" t="0" r="r" b="b"/>
              <a:pathLst>
                <a:path w="200" h="104">
                  <a:moveTo>
                    <a:pt x="32" y="0"/>
                  </a:moveTo>
                  <a:lnTo>
                    <a:pt x="200" y="0"/>
                  </a:lnTo>
                  <a:lnTo>
                    <a:pt x="104" y="104"/>
                  </a:lnTo>
                  <a:lnTo>
                    <a:pt x="0" y="0"/>
                  </a:lnTo>
                  <a:lnTo>
                    <a:pt x="96"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Freeform 339"/>
            <p:cNvSpPr>
              <a:spLocks/>
            </p:cNvSpPr>
            <p:nvPr/>
          </p:nvSpPr>
          <p:spPr bwMode="auto">
            <a:xfrm>
              <a:off x="3886" y="2302"/>
              <a:ext cx="144" cy="75"/>
            </a:xfrm>
            <a:custGeom>
              <a:avLst/>
              <a:gdLst>
                <a:gd name="T0" fmla="*/ 31 w 199"/>
                <a:gd name="T1" fmla="*/ 0 h 104"/>
                <a:gd name="T2" fmla="*/ 199 w 199"/>
                <a:gd name="T3" fmla="*/ 0 h 104"/>
                <a:gd name="T4" fmla="*/ 103 w 199"/>
                <a:gd name="T5" fmla="*/ 104 h 104"/>
                <a:gd name="T6" fmla="*/ 0 w 199"/>
                <a:gd name="T7" fmla="*/ 0 h 104"/>
                <a:gd name="T8" fmla="*/ 95 w 199"/>
                <a:gd name="T9" fmla="*/ 0 h 104"/>
              </a:gdLst>
              <a:ahLst/>
              <a:cxnLst>
                <a:cxn ang="0">
                  <a:pos x="T0" y="T1"/>
                </a:cxn>
                <a:cxn ang="0">
                  <a:pos x="T2" y="T3"/>
                </a:cxn>
                <a:cxn ang="0">
                  <a:pos x="T4" y="T5"/>
                </a:cxn>
                <a:cxn ang="0">
                  <a:pos x="T6" y="T7"/>
                </a:cxn>
                <a:cxn ang="0">
                  <a:pos x="T8" y="T9"/>
                </a:cxn>
              </a:cxnLst>
              <a:rect l="0" t="0" r="r" b="b"/>
              <a:pathLst>
                <a:path w="199" h="104">
                  <a:moveTo>
                    <a:pt x="31" y="0"/>
                  </a:moveTo>
                  <a:lnTo>
                    <a:pt x="199" y="0"/>
                  </a:lnTo>
                  <a:lnTo>
                    <a:pt x="103" y="104"/>
                  </a:lnTo>
                  <a:lnTo>
                    <a:pt x="0" y="0"/>
                  </a:lnTo>
                  <a:lnTo>
                    <a:pt x="95"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 name="Line 340"/>
            <p:cNvSpPr>
              <a:spLocks noChangeShapeType="1"/>
            </p:cNvSpPr>
            <p:nvPr/>
          </p:nvSpPr>
          <p:spPr bwMode="auto">
            <a:xfrm>
              <a:off x="3863" y="1714"/>
              <a:ext cx="50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341"/>
            <p:cNvSpPr>
              <a:spLocks noChangeShapeType="1"/>
            </p:cNvSpPr>
            <p:nvPr/>
          </p:nvSpPr>
          <p:spPr bwMode="auto">
            <a:xfrm>
              <a:off x="3989" y="1592"/>
              <a:ext cx="376" cy="1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342"/>
            <p:cNvSpPr>
              <a:spLocks noChangeShapeType="1"/>
            </p:cNvSpPr>
            <p:nvPr/>
          </p:nvSpPr>
          <p:spPr bwMode="auto">
            <a:xfrm flipV="1">
              <a:off x="3741" y="1708"/>
              <a:ext cx="606"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Arc 343"/>
            <p:cNvSpPr>
              <a:spLocks/>
            </p:cNvSpPr>
            <p:nvPr/>
          </p:nvSpPr>
          <p:spPr bwMode="auto">
            <a:xfrm>
              <a:off x="4336" y="1754"/>
              <a:ext cx="45" cy="58"/>
            </a:xfrm>
            <a:custGeom>
              <a:avLst/>
              <a:gdLst>
                <a:gd name="G0" fmla="+- 8528 0 0"/>
                <a:gd name="G1" fmla="+- 21600 0 0"/>
                <a:gd name="G2" fmla="+- 21600 0 0"/>
                <a:gd name="T0" fmla="*/ 0 w 17056"/>
                <a:gd name="T1" fmla="*/ 1755 h 21600"/>
                <a:gd name="T2" fmla="*/ 17056 w 17056"/>
                <a:gd name="T3" fmla="*/ 1755 h 21600"/>
                <a:gd name="T4" fmla="*/ 8528 w 17056"/>
                <a:gd name="T5" fmla="*/ 21600 h 21600"/>
              </a:gdLst>
              <a:ahLst/>
              <a:cxnLst>
                <a:cxn ang="0">
                  <a:pos x="T0" y="T1"/>
                </a:cxn>
                <a:cxn ang="0">
                  <a:pos x="T2" y="T3"/>
                </a:cxn>
                <a:cxn ang="0">
                  <a:pos x="T4" y="T5"/>
                </a:cxn>
              </a:cxnLst>
              <a:rect l="0" t="0" r="r" b="b"/>
              <a:pathLst>
                <a:path w="17056" h="21600" fill="none" extrusionOk="0">
                  <a:moveTo>
                    <a:pt x="-1" y="1754"/>
                  </a:moveTo>
                  <a:cubicBezTo>
                    <a:pt x="2694" y="597"/>
                    <a:pt x="5595" y="-1"/>
                    <a:pt x="8528" y="0"/>
                  </a:cubicBezTo>
                  <a:cubicBezTo>
                    <a:pt x="11460" y="0"/>
                    <a:pt x="14361" y="597"/>
                    <a:pt x="17056" y="1754"/>
                  </a:cubicBezTo>
                </a:path>
                <a:path w="17056" h="21600" stroke="0" extrusionOk="0">
                  <a:moveTo>
                    <a:pt x="-1" y="1754"/>
                  </a:moveTo>
                  <a:cubicBezTo>
                    <a:pt x="2694" y="597"/>
                    <a:pt x="5595" y="-1"/>
                    <a:pt x="8528" y="0"/>
                  </a:cubicBezTo>
                  <a:cubicBezTo>
                    <a:pt x="11460" y="0"/>
                    <a:pt x="14361" y="597"/>
                    <a:pt x="17056" y="1754"/>
                  </a:cubicBezTo>
                  <a:lnTo>
                    <a:pt x="8528" y="216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Line 344"/>
            <p:cNvSpPr>
              <a:spLocks noChangeShapeType="1"/>
            </p:cNvSpPr>
            <p:nvPr/>
          </p:nvSpPr>
          <p:spPr bwMode="auto">
            <a:xfrm>
              <a:off x="4359" y="1708"/>
              <a:ext cx="1" cy="5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345"/>
            <p:cNvSpPr>
              <a:spLocks noChangeShapeType="1"/>
            </p:cNvSpPr>
            <p:nvPr/>
          </p:nvSpPr>
          <p:spPr bwMode="auto">
            <a:xfrm>
              <a:off x="3447" y="2175"/>
              <a:ext cx="51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346"/>
            <p:cNvSpPr>
              <a:spLocks noChangeShapeType="1"/>
            </p:cNvSpPr>
            <p:nvPr/>
          </p:nvSpPr>
          <p:spPr bwMode="auto">
            <a:xfrm>
              <a:off x="3562" y="2054"/>
              <a:ext cx="399" cy="12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347"/>
            <p:cNvSpPr>
              <a:spLocks noChangeShapeType="1"/>
            </p:cNvSpPr>
            <p:nvPr/>
          </p:nvSpPr>
          <p:spPr bwMode="auto">
            <a:xfrm flipV="1">
              <a:off x="3314" y="2175"/>
              <a:ext cx="629" cy="1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Arc 348"/>
            <p:cNvSpPr>
              <a:spLocks/>
            </p:cNvSpPr>
            <p:nvPr/>
          </p:nvSpPr>
          <p:spPr bwMode="auto">
            <a:xfrm>
              <a:off x="3937" y="2250"/>
              <a:ext cx="46" cy="58"/>
            </a:xfrm>
            <a:custGeom>
              <a:avLst/>
              <a:gdLst>
                <a:gd name="G0" fmla="+- 8528 0 0"/>
                <a:gd name="G1" fmla="+- 21600 0 0"/>
                <a:gd name="G2" fmla="+- 21600 0 0"/>
                <a:gd name="T0" fmla="*/ 0 w 17056"/>
                <a:gd name="T1" fmla="*/ 1755 h 21600"/>
                <a:gd name="T2" fmla="*/ 17056 w 17056"/>
                <a:gd name="T3" fmla="*/ 1755 h 21600"/>
                <a:gd name="T4" fmla="*/ 8528 w 17056"/>
                <a:gd name="T5" fmla="*/ 21600 h 21600"/>
              </a:gdLst>
              <a:ahLst/>
              <a:cxnLst>
                <a:cxn ang="0">
                  <a:pos x="T0" y="T1"/>
                </a:cxn>
                <a:cxn ang="0">
                  <a:pos x="T2" y="T3"/>
                </a:cxn>
                <a:cxn ang="0">
                  <a:pos x="T4" y="T5"/>
                </a:cxn>
              </a:cxnLst>
              <a:rect l="0" t="0" r="r" b="b"/>
              <a:pathLst>
                <a:path w="17056" h="21600" fill="none" extrusionOk="0">
                  <a:moveTo>
                    <a:pt x="-1" y="1754"/>
                  </a:moveTo>
                  <a:cubicBezTo>
                    <a:pt x="2694" y="597"/>
                    <a:pt x="5595" y="-1"/>
                    <a:pt x="8528" y="0"/>
                  </a:cubicBezTo>
                  <a:cubicBezTo>
                    <a:pt x="11460" y="0"/>
                    <a:pt x="14361" y="597"/>
                    <a:pt x="17056" y="1754"/>
                  </a:cubicBezTo>
                </a:path>
                <a:path w="17056" h="21600" stroke="0" extrusionOk="0">
                  <a:moveTo>
                    <a:pt x="-1" y="1754"/>
                  </a:moveTo>
                  <a:cubicBezTo>
                    <a:pt x="2694" y="597"/>
                    <a:pt x="5595" y="-1"/>
                    <a:pt x="8528" y="0"/>
                  </a:cubicBezTo>
                  <a:cubicBezTo>
                    <a:pt x="11460" y="0"/>
                    <a:pt x="14361" y="597"/>
                    <a:pt x="17056" y="1754"/>
                  </a:cubicBezTo>
                  <a:lnTo>
                    <a:pt x="8528" y="216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Line 349"/>
            <p:cNvSpPr>
              <a:spLocks noChangeShapeType="1"/>
            </p:cNvSpPr>
            <p:nvPr/>
          </p:nvSpPr>
          <p:spPr bwMode="auto">
            <a:xfrm>
              <a:off x="3961" y="2175"/>
              <a:ext cx="0" cy="8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350"/>
            <p:cNvSpPr>
              <a:spLocks noChangeShapeType="1"/>
            </p:cNvSpPr>
            <p:nvPr/>
          </p:nvSpPr>
          <p:spPr bwMode="auto">
            <a:xfrm>
              <a:off x="3008" y="2643"/>
              <a:ext cx="54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Line 351"/>
            <p:cNvSpPr>
              <a:spLocks noChangeShapeType="1"/>
            </p:cNvSpPr>
            <p:nvPr/>
          </p:nvSpPr>
          <p:spPr bwMode="auto">
            <a:xfrm>
              <a:off x="3140" y="2527"/>
              <a:ext cx="410" cy="12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352"/>
            <p:cNvSpPr>
              <a:spLocks noChangeShapeType="1"/>
            </p:cNvSpPr>
            <p:nvPr/>
          </p:nvSpPr>
          <p:spPr bwMode="auto">
            <a:xfrm flipV="1">
              <a:off x="2875" y="2643"/>
              <a:ext cx="681" cy="1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Arc 353"/>
            <p:cNvSpPr>
              <a:spLocks/>
            </p:cNvSpPr>
            <p:nvPr/>
          </p:nvSpPr>
          <p:spPr bwMode="auto">
            <a:xfrm>
              <a:off x="3527" y="2768"/>
              <a:ext cx="47" cy="58"/>
            </a:xfrm>
            <a:custGeom>
              <a:avLst/>
              <a:gdLst>
                <a:gd name="G0" fmla="+- 9046 0 0"/>
                <a:gd name="G1" fmla="+- 21600 0 0"/>
                <a:gd name="G2" fmla="+- 21600 0 0"/>
                <a:gd name="T0" fmla="*/ 0 w 17633"/>
                <a:gd name="T1" fmla="*/ 1986 h 21600"/>
                <a:gd name="T2" fmla="*/ 17633 w 17633"/>
                <a:gd name="T3" fmla="*/ 1781 h 21600"/>
                <a:gd name="T4" fmla="*/ 9046 w 17633"/>
                <a:gd name="T5" fmla="*/ 21600 h 21600"/>
              </a:gdLst>
              <a:ahLst/>
              <a:cxnLst>
                <a:cxn ang="0">
                  <a:pos x="T0" y="T1"/>
                </a:cxn>
                <a:cxn ang="0">
                  <a:pos x="T2" y="T3"/>
                </a:cxn>
                <a:cxn ang="0">
                  <a:pos x="T4" y="T5"/>
                </a:cxn>
              </a:cxnLst>
              <a:rect l="0" t="0" r="r" b="b"/>
              <a:pathLst>
                <a:path w="17633" h="21600" fill="none" extrusionOk="0">
                  <a:moveTo>
                    <a:pt x="-1" y="1985"/>
                  </a:moveTo>
                  <a:cubicBezTo>
                    <a:pt x="2836" y="677"/>
                    <a:pt x="5922" y="-1"/>
                    <a:pt x="9046" y="0"/>
                  </a:cubicBezTo>
                  <a:cubicBezTo>
                    <a:pt x="12000" y="0"/>
                    <a:pt x="14922" y="605"/>
                    <a:pt x="17633" y="1780"/>
                  </a:cubicBezTo>
                </a:path>
                <a:path w="17633" h="21600" stroke="0" extrusionOk="0">
                  <a:moveTo>
                    <a:pt x="-1" y="1985"/>
                  </a:moveTo>
                  <a:cubicBezTo>
                    <a:pt x="2836" y="677"/>
                    <a:pt x="5922" y="-1"/>
                    <a:pt x="9046" y="0"/>
                  </a:cubicBezTo>
                  <a:cubicBezTo>
                    <a:pt x="12000" y="0"/>
                    <a:pt x="14922" y="605"/>
                    <a:pt x="17633" y="1780"/>
                  </a:cubicBezTo>
                  <a:lnTo>
                    <a:pt x="9046" y="216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Line 354"/>
            <p:cNvSpPr>
              <a:spLocks noChangeShapeType="1"/>
            </p:cNvSpPr>
            <p:nvPr/>
          </p:nvSpPr>
          <p:spPr bwMode="auto">
            <a:xfrm>
              <a:off x="3550" y="2643"/>
              <a:ext cx="3"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Freeform 355"/>
            <p:cNvSpPr>
              <a:spLocks/>
            </p:cNvSpPr>
            <p:nvPr/>
          </p:nvSpPr>
          <p:spPr bwMode="auto">
            <a:xfrm>
              <a:off x="4371" y="1898"/>
              <a:ext cx="220" cy="491"/>
            </a:xfrm>
            <a:custGeom>
              <a:avLst/>
              <a:gdLst>
                <a:gd name="T0" fmla="*/ 0 w 304"/>
                <a:gd name="T1" fmla="*/ 0 h 678"/>
                <a:gd name="T2" fmla="*/ 0 w 304"/>
                <a:gd name="T3" fmla="*/ 678 h 678"/>
                <a:gd name="T4" fmla="*/ 304 w 304"/>
                <a:gd name="T5" fmla="*/ 678 h 678"/>
              </a:gdLst>
              <a:ahLst/>
              <a:cxnLst>
                <a:cxn ang="0">
                  <a:pos x="T0" y="T1"/>
                </a:cxn>
                <a:cxn ang="0">
                  <a:pos x="T2" y="T3"/>
                </a:cxn>
                <a:cxn ang="0">
                  <a:pos x="T4" y="T5"/>
                </a:cxn>
              </a:cxnLst>
              <a:rect l="0" t="0" r="r" b="b"/>
              <a:pathLst>
                <a:path w="304" h="678">
                  <a:moveTo>
                    <a:pt x="0" y="0"/>
                  </a:moveTo>
                  <a:lnTo>
                    <a:pt x="0" y="678"/>
                  </a:lnTo>
                  <a:lnTo>
                    <a:pt x="304" y="67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 name="Freeform 356"/>
            <p:cNvSpPr>
              <a:spLocks/>
            </p:cNvSpPr>
            <p:nvPr/>
          </p:nvSpPr>
          <p:spPr bwMode="auto">
            <a:xfrm>
              <a:off x="3961" y="2371"/>
              <a:ext cx="670" cy="133"/>
            </a:xfrm>
            <a:custGeom>
              <a:avLst/>
              <a:gdLst>
                <a:gd name="T0" fmla="*/ 0 w 927"/>
                <a:gd name="T1" fmla="*/ 0 h 183"/>
                <a:gd name="T2" fmla="*/ 0 w 927"/>
                <a:gd name="T3" fmla="*/ 183 h 183"/>
                <a:gd name="T4" fmla="*/ 927 w 927"/>
                <a:gd name="T5" fmla="*/ 183 h 183"/>
              </a:gdLst>
              <a:ahLst/>
              <a:cxnLst>
                <a:cxn ang="0">
                  <a:pos x="T0" y="T1"/>
                </a:cxn>
                <a:cxn ang="0">
                  <a:pos x="T2" y="T3"/>
                </a:cxn>
                <a:cxn ang="0">
                  <a:pos x="T4" y="T5"/>
                </a:cxn>
              </a:cxnLst>
              <a:rect l="0" t="0" r="r" b="b"/>
              <a:pathLst>
                <a:path w="927" h="183">
                  <a:moveTo>
                    <a:pt x="0" y="0"/>
                  </a:moveTo>
                  <a:lnTo>
                    <a:pt x="0" y="183"/>
                  </a:lnTo>
                  <a:lnTo>
                    <a:pt x="927" y="183"/>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 name="Freeform 357"/>
            <p:cNvSpPr>
              <a:spLocks/>
            </p:cNvSpPr>
            <p:nvPr/>
          </p:nvSpPr>
          <p:spPr bwMode="auto">
            <a:xfrm>
              <a:off x="3550" y="2625"/>
              <a:ext cx="1115" cy="398"/>
            </a:xfrm>
            <a:custGeom>
              <a:avLst/>
              <a:gdLst>
                <a:gd name="T0" fmla="*/ 1541 w 1541"/>
                <a:gd name="T1" fmla="*/ 0 h 550"/>
                <a:gd name="T2" fmla="*/ 0 w 1541"/>
                <a:gd name="T3" fmla="*/ 550 h 550"/>
                <a:gd name="T4" fmla="*/ 0 w 1541"/>
                <a:gd name="T5" fmla="*/ 359 h 550"/>
              </a:gdLst>
              <a:ahLst/>
              <a:cxnLst>
                <a:cxn ang="0">
                  <a:pos x="T0" y="T1"/>
                </a:cxn>
                <a:cxn ang="0">
                  <a:pos x="T2" y="T3"/>
                </a:cxn>
                <a:cxn ang="0">
                  <a:pos x="T4" y="T5"/>
                </a:cxn>
              </a:cxnLst>
              <a:rect l="0" t="0" r="r" b="b"/>
              <a:pathLst>
                <a:path w="1541" h="550">
                  <a:moveTo>
                    <a:pt x="1541" y="0"/>
                  </a:moveTo>
                  <a:lnTo>
                    <a:pt x="0" y="550"/>
                  </a:lnTo>
                  <a:lnTo>
                    <a:pt x="0" y="35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 name="Rectangle 358"/>
            <p:cNvSpPr>
              <a:spLocks noChangeArrowheads="1"/>
            </p:cNvSpPr>
            <p:nvPr/>
          </p:nvSpPr>
          <p:spPr bwMode="auto">
            <a:xfrm>
              <a:off x="4596" y="2181"/>
              <a:ext cx="225" cy="1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2" name="Rectangle 359"/>
            <p:cNvSpPr>
              <a:spLocks noChangeArrowheads="1"/>
            </p:cNvSpPr>
            <p:nvPr/>
          </p:nvSpPr>
          <p:spPr bwMode="auto">
            <a:xfrm>
              <a:off x="4619" y="2186"/>
              <a:ext cx="171"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b="1">
                  <a:solidFill>
                    <a:srgbClr val="000000"/>
                  </a:solidFill>
                  <a:latin typeface="Geneva" charset="0"/>
                  <a:ea typeface="宋体" pitchFamily="2" charset="-122"/>
                </a:rPr>
                <a:t>Red</a:t>
              </a:r>
              <a:endParaRPr lang="en-US" altLang="zh-CN">
                <a:latin typeface="Times New Roman" pitchFamily="18" charset="0"/>
                <a:ea typeface="宋体" pitchFamily="2" charset="-122"/>
                <a:cs typeface="Times New Roman" pitchFamily="18" charset="0"/>
              </a:endParaRPr>
            </a:p>
          </p:txBody>
        </p:sp>
        <p:sp>
          <p:nvSpPr>
            <p:cNvPr id="163" name="Rectangle 360"/>
            <p:cNvSpPr>
              <a:spLocks noChangeArrowheads="1"/>
            </p:cNvSpPr>
            <p:nvPr/>
          </p:nvSpPr>
          <p:spPr bwMode="auto">
            <a:xfrm>
              <a:off x="4608" y="2666"/>
              <a:ext cx="248" cy="1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 name="Rectangle 361"/>
            <p:cNvSpPr>
              <a:spLocks noChangeArrowheads="1"/>
            </p:cNvSpPr>
            <p:nvPr/>
          </p:nvSpPr>
          <p:spPr bwMode="auto">
            <a:xfrm>
              <a:off x="4631" y="2671"/>
              <a:ext cx="192"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b="1">
                  <a:solidFill>
                    <a:srgbClr val="000000"/>
                  </a:solidFill>
                  <a:latin typeface="Geneva" charset="0"/>
                  <a:ea typeface="宋体" pitchFamily="2" charset="-122"/>
                </a:rPr>
                <a:t>Blue</a:t>
              </a:r>
              <a:endParaRPr lang="en-US" altLang="zh-CN">
                <a:latin typeface="Times New Roman" pitchFamily="18" charset="0"/>
                <a:ea typeface="宋体" pitchFamily="2" charset="-122"/>
                <a:cs typeface="Times New Roman" pitchFamily="18" charset="0"/>
              </a:endParaRPr>
            </a:p>
          </p:txBody>
        </p:sp>
        <p:sp>
          <p:nvSpPr>
            <p:cNvPr id="165" name="Rectangle 362"/>
            <p:cNvSpPr>
              <a:spLocks noChangeArrowheads="1"/>
            </p:cNvSpPr>
            <p:nvPr/>
          </p:nvSpPr>
          <p:spPr bwMode="auto">
            <a:xfrm>
              <a:off x="2996" y="1725"/>
              <a:ext cx="110" cy="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6" name="Rectangle 363"/>
            <p:cNvSpPr>
              <a:spLocks noChangeArrowheads="1"/>
            </p:cNvSpPr>
            <p:nvPr/>
          </p:nvSpPr>
          <p:spPr bwMode="auto">
            <a:xfrm>
              <a:off x="3019" y="1730"/>
              <a:ext cx="4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b="1">
                  <a:solidFill>
                    <a:srgbClr val="000000"/>
                  </a:solidFill>
                  <a:latin typeface="Geneva" charset="0"/>
                  <a:ea typeface="宋体" pitchFamily="2" charset="-122"/>
                </a:rPr>
                <a:t>8</a:t>
              </a:r>
              <a:endParaRPr lang="en-US" altLang="zh-CN">
                <a:latin typeface="Times New Roman" pitchFamily="18" charset="0"/>
                <a:ea typeface="宋体" pitchFamily="2" charset="-122"/>
                <a:cs typeface="Times New Roman" pitchFamily="18" charset="0"/>
              </a:endParaRPr>
            </a:p>
          </p:txBody>
        </p:sp>
        <p:sp>
          <p:nvSpPr>
            <p:cNvPr id="167" name="Rectangle 364"/>
            <p:cNvSpPr>
              <a:spLocks noChangeArrowheads="1"/>
            </p:cNvSpPr>
            <p:nvPr/>
          </p:nvSpPr>
          <p:spPr bwMode="auto">
            <a:xfrm>
              <a:off x="3430" y="1264"/>
              <a:ext cx="109" cy="1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8" name="Rectangle 365"/>
            <p:cNvSpPr>
              <a:spLocks noChangeArrowheads="1"/>
            </p:cNvSpPr>
            <p:nvPr/>
          </p:nvSpPr>
          <p:spPr bwMode="auto">
            <a:xfrm>
              <a:off x="3453" y="1270"/>
              <a:ext cx="5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b="1">
                  <a:solidFill>
                    <a:srgbClr val="000000"/>
                  </a:solidFill>
                  <a:latin typeface="Geneva" charset="0"/>
                  <a:ea typeface="宋体" pitchFamily="2" charset="-122"/>
                </a:rPr>
                <a:t>8</a:t>
              </a:r>
              <a:endParaRPr lang="en-US" altLang="zh-CN">
                <a:latin typeface="Times New Roman" pitchFamily="18" charset="0"/>
                <a:ea typeface="宋体" pitchFamily="2" charset="-122"/>
                <a:cs typeface="Times New Roman" pitchFamily="18" charset="0"/>
              </a:endParaRPr>
            </a:p>
          </p:txBody>
        </p:sp>
        <p:sp>
          <p:nvSpPr>
            <p:cNvPr id="169" name="Rectangle 366"/>
            <p:cNvSpPr>
              <a:spLocks noChangeArrowheads="1"/>
            </p:cNvSpPr>
            <p:nvPr/>
          </p:nvSpPr>
          <p:spPr bwMode="auto">
            <a:xfrm>
              <a:off x="2604" y="2181"/>
              <a:ext cx="110" cy="1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0" name="Rectangle 367"/>
            <p:cNvSpPr>
              <a:spLocks noChangeArrowheads="1"/>
            </p:cNvSpPr>
            <p:nvPr/>
          </p:nvSpPr>
          <p:spPr bwMode="auto">
            <a:xfrm>
              <a:off x="2627" y="2186"/>
              <a:ext cx="5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b="1">
                  <a:solidFill>
                    <a:srgbClr val="000000"/>
                  </a:solidFill>
                  <a:latin typeface="Geneva" charset="0"/>
                  <a:ea typeface="宋体" pitchFamily="2" charset="-122"/>
                </a:rPr>
                <a:t>8</a:t>
              </a:r>
              <a:endParaRPr lang="en-US" altLang="zh-CN">
                <a:latin typeface="Times New Roman" pitchFamily="18" charset="0"/>
                <a:ea typeface="宋体" pitchFamily="2" charset="-122"/>
                <a:cs typeface="Times New Roman" pitchFamily="18" charset="0"/>
              </a:endParaRPr>
            </a:p>
          </p:txBody>
        </p:sp>
      </p:grpSp>
      <p:sp>
        <p:nvSpPr>
          <p:cNvPr id="371" name="Text Box 368"/>
          <p:cNvSpPr txBox="1">
            <a:spLocks noChangeArrowheads="1"/>
          </p:cNvSpPr>
          <p:nvPr/>
        </p:nvSpPr>
        <p:spPr bwMode="auto">
          <a:xfrm>
            <a:off x="4765104" y="5029200"/>
            <a:ext cx="411480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5000"/>
              </a:lnSpc>
              <a:spcAft>
                <a:spcPct val="50000"/>
              </a:spcAft>
              <a:buClr>
                <a:schemeClr val="folHlink"/>
              </a:buClr>
              <a:buSzPct val="60000"/>
              <a:buFont typeface="Wingdings" pitchFamily="2" charset="2"/>
              <a:buNone/>
            </a:pPr>
            <a:r>
              <a:rPr lang="en-US" altLang="zh-CN" sz="2800">
                <a:latin typeface="Arial" pitchFamily="34" charset="0"/>
                <a:ea typeface="宋体" pitchFamily="2" charset="-122"/>
                <a:cs typeface="Arial" pitchFamily="34" charset="0"/>
              </a:rPr>
              <a:t>24 bits plane, 8 bits per color gun.</a:t>
            </a:r>
          </a:p>
          <a:p>
            <a:pPr>
              <a:lnSpc>
                <a:spcPct val="85000"/>
              </a:lnSpc>
              <a:buClr>
                <a:schemeClr val="folHlink"/>
              </a:buClr>
              <a:buSzPct val="60000"/>
              <a:buFont typeface="Wingdings" pitchFamily="2" charset="2"/>
              <a:buNone/>
            </a:pPr>
            <a:r>
              <a:rPr lang="en-US" altLang="zh-CN" sz="2800">
                <a:latin typeface="Arial" pitchFamily="34" charset="0"/>
                <a:ea typeface="宋体" pitchFamily="2" charset="-122"/>
                <a:cs typeface="Arial" pitchFamily="34" charset="0"/>
              </a:rPr>
              <a:t>2</a:t>
            </a:r>
            <a:r>
              <a:rPr lang="en-US" altLang="zh-CN" sz="2800" baseline="30000">
                <a:latin typeface="Arial" pitchFamily="34" charset="0"/>
                <a:ea typeface="宋体" pitchFamily="2" charset="-122"/>
                <a:cs typeface="Arial" pitchFamily="34" charset="0"/>
              </a:rPr>
              <a:t>24</a:t>
            </a:r>
            <a:r>
              <a:rPr lang="en-US" altLang="zh-CN" sz="2800">
                <a:latin typeface="Arial" pitchFamily="34" charset="0"/>
                <a:ea typeface="宋体" pitchFamily="2" charset="-122"/>
                <a:cs typeface="Arial" pitchFamily="34" charset="0"/>
              </a:rPr>
              <a:t> = 16,777,216</a:t>
            </a:r>
          </a:p>
        </p:txBody>
      </p:sp>
      <p:sp>
        <p:nvSpPr>
          <p:cNvPr id="372" name="矩形 371"/>
          <p:cNvSpPr/>
          <p:nvPr/>
        </p:nvSpPr>
        <p:spPr>
          <a:xfrm>
            <a:off x="2792620" y="6505599"/>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26796020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Color CRTs</a:t>
            </a:r>
            <a:endParaRPr lang="zh-CN" altLang="en-US" dirty="0"/>
          </a:p>
        </p:txBody>
      </p:sp>
      <p:sp>
        <p:nvSpPr>
          <p:cNvPr id="3" name="内容占位符 2"/>
          <p:cNvSpPr>
            <a:spLocks noGrp="1"/>
          </p:cNvSpPr>
          <p:nvPr>
            <p:ph idx="1"/>
          </p:nvPr>
        </p:nvSpPr>
        <p:spPr/>
        <p:txBody>
          <a:bodyPr>
            <a:normAutofit/>
          </a:bodyPr>
          <a:lstStyle/>
          <a:p>
            <a:r>
              <a:rPr lang="en-US" altLang="zh-CN" sz="3600" dirty="0">
                <a:ea typeface="宋体" pitchFamily="2" charset="-122"/>
              </a:rPr>
              <a:t>Color CRTs have</a:t>
            </a:r>
          </a:p>
          <a:p>
            <a:pPr lvl="1"/>
            <a:r>
              <a:rPr lang="en-US" altLang="zh-CN" sz="3200" dirty="0">
                <a:ea typeface="宋体" pitchFamily="2" charset="-122"/>
              </a:rPr>
              <a:t>Three electron guns</a:t>
            </a:r>
          </a:p>
          <a:p>
            <a:pPr lvl="1"/>
            <a:r>
              <a:rPr lang="en-US" altLang="zh-CN" sz="3200" dirty="0">
                <a:ea typeface="宋体" pitchFamily="2" charset="-122"/>
              </a:rPr>
              <a:t>A metal </a:t>
            </a:r>
            <a:r>
              <a:rPr lang="en-US" altLang="zh-CN" sz="3200" i="1" dirty="0">
                <a:solidFill>
                  <a:schemeClr val="tx2"/>
                </a:solidFill>
                <a:ea typeface="宋体" pitchFamily="2" charset="-122"/>
              </a:rPr>
              <a:t>shadow mask</a:t>
            </a:r>
            <a:r>
              <a:rPr lang="en-US" altLang="zh-CN" sz="3200" dirty="0">
                <a:solidFill>
                  <a:schemeClr val="tx2"/>
                </a:solidFill>
                <a:ea typeface="宋体" pitchFamily="2" charset="-122"/>
              </a:rPr>
              <a:t> </a:t>
            </a:r>
            <a:r>
              <a:rPr lang="en-US" altLang="zh-CN" sz="3200" dirty="0">
                <a:ea typeface="宋体" pitchFamily="2" charset="-122"/>
              </a:rPr>
              <a:t>to differentiate the beams</a:t>
            </a:r>
            <a:endParaRPr lang="zh-CN" altLang="en-US" sz="3200"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64</a:t>
            </a:fld>
            <a:endParaRPr lang="zh-CN" alt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389759"/>
            <a:ext cx="3838575" cy="309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5656" y="3284984"/>
            <a:ext cx="3095625" cy="218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6">
            <a:hlinkClick r:id="rId5"/>
          </p:cNvPr>
          <p:cNvSpPr>
            <a:spLocks noChangeArrowheads="1"/>
          </p:cNvSpPr>
          <p:nvPr/>
        </p:nvSpPr>
        <p:spPr bwMode="auto">
          <a:xfrm>
            <a:off x="4326756" y="5494784"/>
            <a:ext cx="4911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latin typeface="Arial" pitchFamily="34" charset="0"/>
                <a:ea typeface="宋体" pitchFamily="2" charset="-122"/>
                <a:cs typeface="Arial" pitchFamily="34" charset="0"/>
                <a:hlinkClick r:id="rId5"/>
              </a:rPr>
              <a:t>http://www.udayton.edu/~cps/cps460/notes/displays/</a:t>
            </a:r>
            <a:endParaRPr lang="th-TH" sz="1600" dirty="0">
              <a:latin typeface="Arial" pitchFamily="34" charset="0"/>
              <a:cs typeface="Arial" pitchFamily="34" charset="0"/>
            </a:endParaRPr>
          </a:p>
        </p:txBody>
      </p:sp>
      <p:sp>
        <p:nvSpPr>
          <p:cNvPr id="9" name="矩形 8"/>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20454164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LCDs</a:t>
            </a:r>
            <a:endParaRPr lang="zh-CN" altLang="en-US" dirty="0"/>
          </a:p>
        </p:txBody>
      </p:sp>
      <p:sp>
        <p:nvSpPr>
          <p:cNvPr id="3" name="内容占位符 2"/>
          <p:cNvSpPr>
            <a:spLocks noGrp="1"/>
          </p:cNvSpPr>
          <p:nvPr>
            <p:ph idx="1"/>
          </p:nvPr>
        </p:nvSpPr>
        <p:spPr/>
        <p:txBody>
          <a:bodyPr>
            <a:normAutofit/>
          </a:bodyPr>
          <a:lstStyle/>
          <a:p>
            <a:r>
              <a:rPr lang="en-US" altLang="zh-CN" sz="3600" dirty="0">
                <a:ea typeface="宋体" pitchFamily="2" charset="-122"/>
              </a:rPr>
              <a:t>Liquid Crystal Displays (LCDs)</a:t>
            </a:r>
          </a:p>
          <a:p>
            <a:pPr lvl="1"/>
            <a:r>
              <a:rPr lang="en-US" altLang="zh-CN" sz="3200" dirty="0">
                <a:ea typeface="宋体" pitchFamily="2" charset="-122"/>
              </a:rPr>
              <a:t>LCDs: organic molecules, naturally in crystalline state, that liquefy when excited by heat or E field</a:t>
            </a:r>
          </a:p>
          <a:p>
            <a:pPr lvl="1"/>
            <a:r>
              <a:rPr lang="en-US" altLang="zh-CN" sz="3200" dirty="0">
                <a:ea typeface="宋体" pitchFamily="2" charset="-122"/>
              </a:rPr>
              <a:t>Crystalline state twists polarized light 90º. </a:t>
            </a:r>
          </a:p>
          <a:p>
            <a:endParaRPr lang="zh-CN" altLang="en-US" sz="4000"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65</a:t>
            </a:fld>
            <a:endParaRPr lang="zh-CN" alt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550" y="3822402"/>
            <a:ext cx="5819775" cy="225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
            <a:hlinkClick r:id="rId4"/>
          </p:cNvPr>
          <p:cNvSpPr>
            <a:spLocks noChangeArrowheads="1"/>
          </p:cNvSpPr>
          <p:nvPr/>
        </p:nvSpPr>
        <p:spPr bwMode="auto">
          <a:xfrm>
            <a:off x="1676400" y="6260802"/>
            <a:ext cx="4911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latin typeface="Arial" pitchFamily="34" charset="0"/>
                <a:ea typeface="宋体" pitchFamily="2" charset="-122"/>
                <a:cs typeface="Arial" pitchFamily="34" charset="0"/>
                <a:hlinkClick r:id="rId4"/>
              </a:rPr>
              <a:t>http://www.udayton.edu/~cps/cps460/notes/displays/</a:t>
            </a:r>
            <a:endParaRPr lang="th-TH" sz="1600">
              <a:latin typeface="Arial" pitchFamily="34" charset="0"/>
              <a:cs typeface="Arial" pitchFamily="34" charset="0"/>
            </a:endParaRPr>
          </a:p>
        </p:txBody>
      </p:sp>
      <p:sp>
        <p:nvSpPr>
          <p:cNvPr id="8" name="矩形 7"/>
          <p:cNvSpPr/>
          <p:nvPr/>
        </p:nvSpPr>
        <p:spPr>
          <a:xfrm>
            <a:off x="2792620" y="6597352"/>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22856107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normAutofit/>
          </a:bodyPr>
          <a:lstStyle/>
          <a:p>
            <a:r>
              <a:rPr lang="en-US" altLang="zh-CN" dirty="0" err="1">
                <a:ea typeface="宋体" pitchFamily="2" charset="-122"/>
              </a:rPr>
              <a:t>Transmissive</a:t>
            </a:r>
            <a:r>
              <a:rPr lang="en-US" altLang="zh-CN" dirty="0">
                <a:ea typeface="宋体" pitchFamily="2" charset="-122"/>
              </a:rPr>
              <a:t> &amp; reflective LCDs:</a:t>
            </a:r>
          </a:p>
          <a:p>
            <a:pPr lvl="1"/>
            <a:r>
              <a:rPr lang="en-US" altLang="zh-CN" dirty="0">
                <a:ea typeface="宋体" pitchFamily="2" charset="-122"/>
              </a:rPr>
              <a:t>LCDs act as light valves, not light emitters, and thus rely on an external light source.</a:t>
            </a:r>
          </a:p>
          <a:p>
            <a:pPr lvl="1"/>
            <a:r>
              <a:rPr lang="en-US" altLang="zh-CN" dirty="0">
                <a:ea typeface="宋体" pitchFamily="2" charset="-122"/>
              </a:rPr>
              <a:t>Laptop screen: backlit, </a:t>
            </a:r>
            <a:r>
              <a:rPr lang="en-US" altLang="zh-CN" i="1" dirty="0" err="1">
                <a:ea typeface="宋体" pitchFamily="2" charset="-122"/>
              </a:rPr>
              <a:t>transmissive</a:t>
            </a:r>
            <a:r>
              <a:rPr lang="en-US" altLang="zh-CN" i="1" dirty="0">
                <a:ea typeface="宋体" pitchFamily="2" charset="-122"/>
              </a:rPr>
              <a:t> display</a:t>
            </a:r>
            <a:endParaRPr lang="en-US" altLang="zh-CN" dirty="0">
              <a:ea typeface="宋体" pitchFamily="2" charset="-122"/>
            </a:endParaRPr>
          </a:p>
          <a:p>
            <a:pPr lvl="1"/>
            <a:r>
              <a:rPr lang="en-US" altLang="zh-CN" dirty="0">
                <a:ea typeface="宋体" pitchFamily="2" charset="-122"/>
              </a:rPr>
              <a:t>Palm Pilot/Game Boy: </a:t>
            </a:r>
            <a:r>
              <a:rPr lang="en-US" altLang="zh-CN" i="1" dirty="0">
                <a:ea typeface="宋体" pitchFamily="2" charset="-122"/>
              </a:rPr>
              <a:t>reflective display</a:t>
            </a:r>
            <a:r>
              <a:rPr lang="en-US" altLang="zh-CN" dirty="0">
                <a:ea typeface="宋体" pitchFamily="2" charset="-122"/>
              </a:rPr>
              <a:t>  </a:t>
            </a:r>
          </a:p>
          <a:p>
            <a:endParaRPr lang="zh-CN" altLang="en-US" sz="4000"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66</a:t>
            </a:fld>
            <a:endParaRPr lang="zh-CN" altLang="en-US"/>
          </a:p>
        </p:txBody>
      </p:sp>
      <p:pic>
        <p:nvPicPr>
          <p:cNvPr id="6"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3505200"/>
            <a:ext cx="5262563" cy="286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
            <a:hlinkClick r:id="rId4"/>
          </p:cNvPr>
          <p:cNvSpPr>
            <a:spLocks noChangeArrowheads="1"/>
          </p:cNvSpPr>
          <p:nvPr/>
        </p:nvSpPr>
        <p:spPr bwMode="auto">
          <a:xfrm>
            <a:off x="1905000" y="6096000"/>
            <a:ext cx="4911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folHlink"/>
                </a:solidFill>
                <a:latin typeface="Arial" pitchFamily="34" charset="0"/>
                <a:ea typeface="宋体" pitchFamily="2" charset="-122"/>
                <a:cs typeface="Arial" pitchFamily="34" charset="0"/>
                <a:hlinkClick r:id="rId4"/>
              </a:rPr>
              <a:t>http://www.udayton.edu/~cps/cps460/notes/displays/</a:t>
            </a:r>
            <a:endParaRPr lang="th-TH" sz="1600">
              <a:solidFill>
                <a:schemeClr val="folHlink"/>
              </a:solidFill>
              <a:latin typeface="Arial" pitchFamily="34" charset="0"/>
              <a:cs typeface="Arial" pitchFamily="34" charset="0"/>
            </a:endParaRPr>
          </a:p>
        </p:txBody>
      </p:sp>
      <p:sp>
        <p:nvSpPr>
          <p:cNvPr id="8" name="矩形 7"/>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42334960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ea typeface="宋体" pitchFamily="2" charset="-122"/>
              </a:rPr>
              <a:t>Plasma [</a:t>
            </a:r>
            <a:r>
              <a:rPr lang="zh-CN" altLang="en-US" sz="3600" dirty="0" smtClean="0">
                <a:ea typeface="宋体" pitchFamily="2" charset="-122"/>
              </a:rPr>
              <a:t>等离子</a:t>
            </a:r>
            <a:r>
              <a:rPr lang="en-US" altLang="zh-CN" dirty="0" smtClean="0">
                <a:ea typeface="宋体" pitchFamily="2" charset="-122"/>
              </a:rPr>
              <a:t>]</a:t>
            </a:r>
            <a:endParaRPr lang="zh-CN" altLang="en-US" dirty="0"/>
          </a:p>
        </p:txBody>
      </p:sp>
      <p:sp>
        <p:nvSpPr>
          <p:cNvPr id="3" name="内容占位符 2"/>
          <p:cNvSpPr>
            <a:spLocks noGrp="1"/>
          </p:cNvSpPr>
          <p:nvPr>
            <p:ph idx="1"/>
          </p:nvPr>
        </p:nvSpPr>
        <p:spPr>
          <a:xfrm>
            <a:off x="457200" y="1000108"/>
            <a:ext cx="4834880" cy="5126055"/>
          </a:xfrm>
        </p:spPr>
        <p:txBody>
          <a:bodyPr>
            <a:normAutofit/>
          </a:bodyPr>
          <a:lstStyle/>
          <a:p>
            <a:r>
              <a:rPr lang="en-US" altLang="zh-CN" dirty="0">
                <a:ea typeface="宋体" pitchFamily="2" charset="-122"/>
              </a:rPr>
              <a:t>Plasma display panels</a:t>
            </a:r>
          </a:p>
          <a:p>
            <a:pPr lvl="1"/>
            <a:r>
              <a:rPr lang="en-US" altLang="zh-CN" dirty="0">
                <a:ea typeface="宋体" pitchFamily="2" charset="-122"/>
              </a:rPr>
              <a:t>Similar in principle to </a:t>
            </a:r>
            <a:br>
              <a:rPr lang="en-US" altLang="zh-CN" dirty="0">
                <a:ea typeface="宋体" pitchFamily="2" charset="-122"/>
              </a:rPr>
            </a:br>
            <a:r>
              <a:rPr lang="en-US" altLang="zh-CN" dirty="0">
                <a:ea typeface="宋体" pitchFamily="2" charset="-122"/>
              </a:rPr>
              <a:t>fluorescent light tubes</a:t>
            </a:r>
          </a:p>
          <a:p>
            <a:pPr lvl="1"/>
            <a:r>
              <a:rPr lang="en-US" altLang="zh-CN" dirty="0">
                <a:ea typeface="宋体" pitchFamily="2" charset="-122"/>
              </a:rPr>
              <a:t>Small gas-filled capsules </a:t>
            </a:r>
            <a:br>
              <a:rPr lang="en-US" altLang="zh-CN" dirty="0">
                <a:ea typeface="宋体" pitchFamily="2" charset="-122"/>
              </a:rPr>
            </a:br>
            <a:r>
              <a:rPr lang="en-US" altLang="zh-CN" dirty="0">
                <a:ea typeface="宋体" pitchFamily="2" charset="-122"/>
              </a:rPr>
              <a:t>are excited by electric field,</a:t>
            </a:r>
            <a:br>
              <a:rPr lang="en-US" altLang="zh-CN" dirty="0">
                <a:ea typeface="宋体" pitchFamily="2" charset="-122"/>
              </a:rPr>
            </a:br>
            <a:r>
              <a:rPr lang="en-US" altLang="zh-CN" dirty="0">
                <a:ea typeface="宋体" pitchFamily="2" charset="-122"/>
              </a:rPr>
              <a:t>emits UV light</a:t>
            </a:r>
          </a:p>
          <a:p>
            <a:pPr lvl="1"/>
            <a:r>
              <a:rPr lang="en-US" altLang="zh-CN" dirty="0">
                <a:ea typeface="宋体" pitchFamily="2" charset="-122"/>
              </a:rPr>
              <a:t>UV excites phosphor</a:t>
            </a:r>
          </a:p>
          <a:p>
            <a:pPr lvl="1"/>
            <a:r>
              <a:rPr lang="en-US" altLang="zh-CN" dirty="0">
                <a:ea typeface="宋体" pitchFamily="2" charset="-122"/>
              </a:rPr>
              <a:t>Phosphor relaxes, emits </a:t>
            </a:r>
            <a:br>
              <a:rPr lang="en-US" altLang="zh-CN" dirty="0">
                <a:ea typeface="宋体" pitchFamily="2" charset="-122"/>
              </a:rPr>
            </a:br>
            <a:r>
              <a:rPr lang="en-US" altLang="zh-CN" dirty="0">
                <a:ea typeface="宋体" pitchFamily="2" charset="-122"/>
              </a:rPr>
              <a:t>some other color</a:t>
            </a:r>
          </a:p>
          <a:p>
            <a:endParaRPr lang="zh-CN" altLang="en-US" sz="3600"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67</a:t>
            </a:fld>
            <a:endParaRPr lang="zh-CN" alt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037" y="457200"/>
            <a:ext cx="3271838" cy="285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73637" y="3505200"/>
            <a:ext cx="4206875" cy="281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22318225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Plasma Display Panel Pros and Cons</a:t>
            </a:r>
            <a:endParaRPr lang="zh-CN" altLang="en-US" dirty="0"/>
          </a:p>
        </p:txBody>
      </p:sp>
      <p:sp>
        <p:nvSpPr>
          <p:cNvPr id="3" name="内容占位符 2"/>
          <p:cNvSpPr>
            <a:spLocks noGrp="1"/>
          </p:cNvSpPr>
          <p:nvPr>
            <p:ph idx="1"/>
          </p:nvPr>
        </p:nvSpPr>
        <p:spPr/>
        <p:txBody>
          <a:bodyPr>
            <a:noAutofit/>
          </a:bodyPr>
          <a:lstStyle/>
          <a:p>
            <a:pPr>
              <a:lnSpc>
                <a:spcPct val="90000"/>
              </a:lnSpc>
            </a:pPr>
            <a:r>
              <a:rPr lang="en-US" altLang="zh-CN" sz="3600" dirty="0">
                <a:ea typeface="宋体" pitchFamily="2" charset="-122"/>
              </a:rPr>
              <a:t>Plasma Display Panel Pros</a:t>
            </a:r>
          </a:p>
          <a:p>
            <a:pPr lvl="1">
              <a:lnSpc>
                <a:spcPct val="90000"/>
              </a:lnSpc>
            </a:pPr>
            <a:r>
              <a:rPr lang="en-US" altLang="zh-CN" sz="3200" dirty="0">
                <a:ea typeface="宋体" pitchFamily="2" charset="-122"/>
              </a:rPr>
              <a:t>Large viewing angle</a:t>
            </a:r>
          </a:p>
          <a:p>
            <a:pPr lvl="1">
              <a:lnSpc>
                <a:spcPct val="90000"/>
              </a:lnSpc>
            </a:pPr>
            <a:r>
              <a:rPr lang="en-US" altLang="zh-CN" sz="3200" dirty="0">
                <a:ea typeface="宋体" pitchFamily="2" charset="-122"/>
              </a:rPr>
              <a:t>Good for large-format displays</a:t>
            </a:r>
          </a:p>
          <a:p>
            <a:pPr lvl="1">
              <a:lnSpc>
                <a:spcPct val="90000"/>
              </a:lnSpc>
            </a:pPr>
            <a:r>
              <a:rPr lang="en-US" altLang="zh-CN" sz="3200" dirty="0">
                <a:ea typeface="宋体" pitchFamily="2" charset="-122"/>
              </a:rPr>
              <a:t>Fairly bright</a:t>
            </a:r>
          </a:p>
          <a:p>
            <a:pPr>
              <a:lnSpc>
                <a:spcPct val="90000"/>
              </a:lnSpc>
            </a:pPr>
            <a:r>
              <a:rPr lang="en-US" altLang="zh-CN" sz="3600" dirty="0">
                <a:ea typeface="宋体" pitchFamily="2" charset="-122"/>
              </a:rPr>
              <a:t>Cons</a:t>
            </a:r>
          </a:p>
          <a:p>
            <a:pPr lvl="1">
              <a:lnSpc>
                <a:spcPct val="90000"/>
              </a:lnSpc>
            </a:pPr>
            <a:r>
              <a:rPr lang="en-US" altLang="zh-CN" sz="3200" dirty="0">
                <a:ea typeface="宋体" pitchFamily="2" charset="-122"/>
              </a:rPr>
              <a:t>Still very expensive</a:t>
            </a:r>
          </a:p>
          <a:p>
            <a:pPr lvl="1">
              <a:lnSpc>
                <a:spcPct val="90000"/>
              </a:lnSpc>
            </a:pPr>
            <a:r>
              <a:rPr lang="en-US" altLang="zh-CN" sz="3200" dirty="0">
                <a:ea typeface="宋体" pitchFamily="2" charset="-122"/>
              </a:rPr>
              <a:t>Large pixels (~1 mm versus ~0.2 mm)</a:t>
            </a:r>
          </a:p>
          <a:p>
            <a:pPr lvl="1">
              <a:lnSpc>
                <a:spcPct val="90000"/>
              </a:lnSpc>
            </a:pPr>
            <a:r>
              <a:rPr lang="en-US" altLang="zh-CN" sz="3200" dirty="0">
                <a:ea typeface="宋体" pitchFamily="2" charset="-122"/>
              </a:rPr>
              <a:t>Phosphors gradually deplete</a:t>
            </a:r>
          </a:p>
          <a:p>
            <a:pPr lvl="1">
              <a:lnSpc>
                <a:spcPct val="90000"/>
              </a:lnSpc>
            </a:pPr>
            <a:r>
              <a:rPr lang="en-US" altLang="zh-CN" sz="3200" dirty="0">
                <a:ea typeface="宋体" pitchFamily="2" charset="-122"/>
              </a:rPr>
              <a:t>Less bright than CRTs, using more power</a:t>
            </a:r>
          </a:p>
          <a:p>
            <a:endParaRPr lang="zh-CN" altLang="en-US" sz="3600"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68</a:t>
            </a:fld>
            <a:endParaRPr lang="zh-CN" altLang="en-US"/>
          </a:p>
        </p:txBody>
      </p:sp>
      <p:sp>
        <p:nvSpPr>
          <p:cNvPr id="6" name="矩形 5"/>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26611807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ea typeface="宋体" pitchFamily="2" charset="-122"/>
              </a:rPr>
              <a:t>DMDs [</a:t>
            </a:r>
            <a:r>
              <a:rPr lang="zh-CN" altLang="en-US" sz="3600" dirty="0">
                <a:ea typeface="宋体" pitchFamily="2" charset="-122"/>
              </a:rPr>
              <a:t>数字微镜器件</a:t>
            </a:r>
            <a:r>
              <a:rPr lang="en-US" altLang="zh-CN" dirty="0" smtClean="0">
                <a:ea typeface="宋体" pitchFamily="2" charset="-122"/>
              </a:rPr>
              <a:t>]</a:t>
            </a:r>
            <a:endParaRPr lang="zh-CN" altLang="en-US" dirty="0"/>
          </a:p>
        </p:txBody>
      </p:sp>
      <p:sp>
        <p:nvSpPr>
          <p:cNvPr id="3" name="内容占位符 2"/>
          <p:cNvSpPr>
            <a:spLocks noGrp="1"/>
          </p:cNvSpPr>
          <p:nvPr>
            <p:ph idx="1"/>
          </p:nvPr>
        </p:nvSpPr>
        <p:spPr/>
        <p:txBody>
          <a:bodyPr>
            <a:normAutofit/>
          </a:bodyPr>
          <a:lstStyle/>
          <a:p>
            <a:r>
              <a:rPr lang="en-US" altLang="zh-CN" sz="3600" dirty="0">
                <a:ea typeface="宋体" pitchFamily="2" charset="-122"/>
              </a:rPr>
              <a:t>Digital </a:t>
            </a:r>
            <a:r>
              <a:rPr lang="en-US" altLang="zh-CN" sz="3600" dirty="0" err="1">
                <a:ea typeface="宋体" pitchFamily="2" charset="-122"/>
              </a:rPr>
              <a:t>Micromirror</a:t>
            </a:r>
            <a:r>
              <a:rPr lang="en-US" altLang="zh-CN" sz="3600" dirty="0">
                <a:ea typeface="宋体" pitchFamily="2" charset="-122"/>
              </a:rPr>
              <a:t> Devices (projectors)</a:t>
            </a:r>
          </a:p>
          <a:p>
            <a:pPr lvl="1"/>
            <a:r>
              <a:rPr lang="en-US" altLang="zh-CN" sz="3200" dirty="0" err="1">
                <a:ea typeface="宋体" pitchFamily="2" charset="-122"/>
              </a:rPr>
              <a:t>Microelectromechanical</a:t>
            </a:r>
            <a:r>
              <a:rPr lang="en-US" altLang="zh-CN" sz="3200" dirty="0">
                <a:ea typeface="宋体" pitchFamily="2" charset="-122"/>
              </a:rPr>
              <a:t> (MEM) devices, fabricated with VLSI techniques</a:t>
            </a:r>
          </a:p>
          <a:p>
            <a:endParaRPr lang="zh-CN" altLang="en-US" sz="3600"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69</a:t>
            </a:fld>
            <a:endParaRPr lang="zh-CN" alt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3048000"/>
            <a:ext cx="5283200" cy="357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946" y="3141663"/>
            <a:ext cx="3003550" cy="341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15756063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1950, Whirlwind Computer @ MIT</a:t>
            </a:r>
            <a:endParaRPr lang="zh-CN" altLang="en-US" dirty="0"/>
          </a:p>
        </p:txBody>
      </p:sp>
      <p:sp>
        <p:nvSpPr>
          <p:cNvPr id="3" name="内容占位符 2"/>
          <p:cNvSpPr>
            <a:spLocks noGrp="1"/>
          </p:cNvSpPr>
          <p:nvPr>
            <p:ph idx="1"/>
          </p:nvPr>
        </p:nvSpPr>
        <p:spPr>
          <a:xfrm>
            <a:off x="179512" y="1000108"/>
            <a:ext cx="5154488" cy="5739772"/>
          </a:xfrm>
        </p:spPr>
        <p:txBody>
          <a:bodyPr>
            <a:normAutofit fontScale="92500" lnSpcReduction="20000"/>
          </a:bodyPr>
          <a:lstStyle/>
          <a:p>
            <a:r>
              <a:rPr lang="en-US" altLang="zh-CN" dirty="0" smtClean="0"/>
              <a:t>The </a:t>
            </a:r>
            <a:r>
              <a:rPr lang="en-US" altLang="zh-CN" dirty="0"/>
              <a:t>first digital computer capable of displaying real time text and graphics on a video </a:t>
            </a:r>
            <a:r>
              <a:rPr lang="en-US" altLang="zh-CN" dirty="0" smtClean="0"/>
              <a:t>terminal</a:t>
            </a:r>
          </a:p>
          <a:p>
            <a:pPr lvl="1"/>
            <a:r>
              <a:rPr lang="en-US" altLang="zh-CN" dirty="0"/>
              <a:t>which at this time was a large </a:t>
            </a:r>
            <a:r>
              <a:rPr lang="en-US" altLang="zh-CN" b="1" dirty="0"/>
              <a:t>oscilloscope </a:t>
            </a:r>
            <a:r>
              <a:rPr lang="en-US" altLang="zh-CN" b="1" dirty="0" smtClean="0"/>
              <a:t>screen</a:t>
            </a:r>
          </a:p>
          <a:p>
            <a:r>
              <a:rPr lang="en-US" altLang="zh-CN" dirty="0"/>
              <a:t>The Whirlwind was also the first computer to use Core Memory for RAM, a storage method that flourished until the 1970's. </a:t>
            </a:r>
            <a:endParaRPr lang="en-US" altLang="zh-CN" dirty="0" smtClean="0"/>
          </a:p>
          <a:p>
            <a:pPr lvl="1"/>
            <a:r>
              <a:rPr lang="en-US" altLang="zh-CN" dirty="0" smtClean="0"/>
              <a:t>Core </a:t>
            </a:r>
            <a:r>
              <a:rPr lang="en-US" altLang="zh-CN" dirty="0"/>
              <a:t>memory permanently stores binary data on tiny donut shaped magnets strung together by a wire grid.</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7</a:t>
            </a:fld>
            <a:endParaRPr lang="zh-CN" altLang="en-US"/>
          </a:p>
        </p:txBody>
      </p:sp>
      <p:pic>
        <p:nvPicPr>
          <p:cNvPr id="3074" name="Picture 2" descr="Whirlwind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908720"/>
            <a:ext cx="381000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ikipcpedia.com/wp-content/uploads/2011/06/Tennis_for_Tw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756" y="3429000"/>
            <a:ext cx="3820244" cy="331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9007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DMDs Pros and Cons</a:t>
            </a:r>
            <a:endParaRPr lang="zh-CN" altLang="en-US" dirty="0"/>
          </a:p>
        </p:txBody>
      </p:sp>
      <p:sp>
        <p:nvSpPr>
          <p:cNvPr id="3" name="内容占位符 2"/>
          <p:cNvSpPr>
            <a:spLocks noGrp="1"/>
          </p:cNvSpPr>
          <p:nvPr>
            <p:ph idx="1"/>
          </p:nvPr>
        </p:nvSpPr>
        <p:spPr>
          <a:xfrm>
            <a:off x="457200" y="1000108"/>
            <a:ext cx="4546848" cy="5126055"/>
          </a:xfrm>
        </p:spPr>
        <p:txBody>
          <a:bodyPr>
            <a:normAutofit fontScale="92500" lnSpcReduction="10000"/>
          </a:bodyPr>
          <a:lstStyle/>
          <a:p>
            <a:r>
              <a:rPr lang="en-US" altLang="zh-CN" sz="3600" dirty="0">
                <a:ea typeface="宋体" pitchFamily="2" charset="-122"/>
              </a:rPr>
              <a:t>DMDs are truly digital pixels</a:t>
            </a:r>
          </a:p>
          <a:p>
            <a:r>
              <a:rPr lang="en-US" altLang="zh-CN" sz="3600" dirty="0">
                <a:ea typeface="宋体" pitchFamily="2" charset="-122"/>
              </a:rPr>
              <a:t>Vary grey levels by modulating pulse length</a:t>
            </a:r>
          </a:p>
          <a:p>
            <a:r>
              <a:rPr lang="en-US" altLang="zh-CN" sz="3600" dirty="0">
                <a:ea typeface="宋体" pitchFamily="2" charset="-122"/>
              </a:rPr>
              <a:t>Color: multiple chips, or color-wheel</a:t>
            </a:r>
          </a:p>
          <a:p>
            <a:r>
              <a:rPr lang="en-US" altLang="zh-CN" sz="3600" dirty="0">
                <a:ea typeface="宋体" pitchFamily="2" charset="-122"/>
              </a:rPr>
              <a:t>Great resolution</a:t>
            </a:r>
          </a:p>
          <a:p>
            <a:r>
              <a:rPr lang="en-US" altLang="zh-CN" sz="3600" dirty="0">
                <a:ea typeface="宋体" pitchFamily="2" charset="-122"/>
              </a:rPr>
              <a:t>Very bright</a:t>
            </a:r>
          </a:p>
          <a:p>
            <a:r>
              <a:rPr lang="en-US" altLang="zh-CN" sz="3600" dirty="0">
                <a:ea typeface="宋体" pitchFamily="2" charset="-122"/>
              </a:rPr>
              <a:t>Flicker problems</a:t>
            </a:r>
          </a:p>
          <a:p>
            <a:endParaRPr lang="zh-CN" altLang="en-US" sz="3600"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70</a:t>
            </a:fld>
            <a:endParaRPr lang="zh-CN" altLang="en-US"/>
          </a:p>
        </p:txBody>
      </p:sp>
      <p:sp>
        <p:nvSpPr>
          <p:cNvPr id="6" name="矩形 5"/>
          <p:cNvSpPr/>
          <p:nvPr/>
        </p:nvSpPr>
        <p:spPr>
          <a:xfrm>
            <a:off x="4518245" y="188640"/>
            <a:ext cx="4572000" cy="307777"/>
          </a:xfrm>
          <a:prstGeom prst="rect">
            <a:avLst/>
          </a:prstGeom>
        </p:spPr>
        <p:txBody>
          <a:bodyPr>
            <a:spAutoFit/>
          </a:bodyPr>
          <a:lstStyle/>
          <a:p>
            <a:r>
              <a:rPr lang="en-US" altLang="zh-CN" sz="1400" dirty="0"/>
              <a:t>http://en.wikipedia.org/wiki/Digital_micromirror_device</a:t>
            </a:r>
            <a:endParaRPr lang="zh-CN" altLang="en-US" sz="1400" dirty="0"/>
          </a:p>
        </p:txBody>
      </p:sp>
      <p:pic>
        <p:nvPicPr>
          <p:cNvPr id="21506" name="Picture 2" descr="http://popsci.typepad.com/photos/uncategorized/2007/09/18/pico2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048" y="764704"/>
            <a:ext cx="3760432" cy="282032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popsci.typepad.com/photos/uncategorized/2007/09/18/pico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062" y="3657036"/>
            <a:ext cx="3759418" cy="306392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37823131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ea typeface="宋体" pitchFamily="2" charset="-122"/>
              </a:rPr>
              <a:t>FEDs [</a:t>
            </a:r>
            <a:r>
              <a:rPr lang="zh-CN" altLang="en-US" sz="3100" dirty="0">
                <a:ea typeface="宋体" pitchFamily="2" charset="-122"/>
              </a:rPr>
              <a:t>场致发射器件</a:t>
            </a:r>
            <a:r>
              <a:rPr lang="en-US" altLang="zh-CN" dirty="0" smtClean="0">
                <a:ea typeface="宋体" pitchFamily="2" charset="-122"/>
              </a:rPr>
              <a:t>]</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71</a:t>
            </a:fld>
            <a:endParaRPr lang="zh-CN"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878" y="1562100"/>
            <a:ext cx="3168650" cy="476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t="5000"/>
          <a:stretch>
            <a:fillRect/>
          </a:stretch>
        </p:blipFill>
        <p:spPr bwMode="auto">
          <a:xfrm>
            <a:off x="1043608" y="3646140"/>
            <a:ext cx="4611688"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35496" y="908720"/>
            <a:ext cx="8686800" cy="5126055"/>
          </a:xfrm>
        </p:spPr>
        <p:txBody>
          <a:bodyPr/>
          <a:lstStyle/>
          <a:p>
            <a:r>
              <a:rPr lang="en-US" altLang="zh-CN" sz="3600" dirty="0">
                <a:ea typeface="宋体" pitchFamily="2" charset="-122"/>
              </a:rPr>
              <a:t>Field Emission Devices (FEDs)</a:t>
            </a:r>
          </a:p>
          <a:p>
            <a:pPr lvl="1"/>
            <a:r>
              <a:rPr lang="en-US" altLang="zh-CN" sz="3200" dirty="0">
                <a:ea typeface="宋体" pitchFamily="2" charset="-122"/>
              </a:rPr>
              <a:t>Like a CRT, with many small </a:t>
            </a:r>
            <a:br>
              <a:rPr lang="en-US" altLang="zh-CN" sz="3200" dirty="0">
                <a:ea typeface="宋体" pitchFamily="2" charset="-122"/>
              </a:rPr>
            </a:br>
            <a:r>
              <a:rPr lang="en-US" altLang="zh-CN" sz="3200" dirty="0">
                <a:ea typeface="宋体" pitchFamily="2" charset="-122"/>
              </a:rPr>
              <a:t>electron guns at each pixel</a:t>
            </a:r>
          </a:p>
          <a:p>
            <a:pPr lvl="1"/>
            <a:r>
              <a:rPr lang="en-US" altLang="zh-CN" sz="3200" dirty="0">
                <a:ea typeface="宋体" pitchFamily="2" charset="-122"/>
              </a:rPr>
              <a:t>Unreliable electrodes, needs vacuum</a:t>
            </a:r>
          </a:p>
          <a:p>
            <a:pPr lvl="1"/>
            <a:r>
              <a:rPr lang="en-US" altLang="zh-CN" sz="3200" dirty="0">
                <a:ea typeface="宋体" pitchFamily="2" charset="-122"/>
              </a:rPr>
              <a:t>Thin, but limited in size</a:t>
            </a:r>
          </a:p>
          <a:p>
            <a:endParaRPr lang="zh-CN" altLang="en-US" dirty="0"/>
          </a:p>
        </p:txBody>
      </p:sp>
      <p:sp>
        <p:nvSpPr>
          <p:cNvPr id="8" name="矩形 7"/>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12294379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Organic LED </a:t>
            </a:r>
            <a:r>
              <a:rPr lang="en-US" altLang="zh-CN" dirty="0" smtClean="0">
                <a:ea typeface="宋体" pitchFamily="2" charset="-122"/>
              </a:rPr>
              <a:t>[</a:t>
            </a:r>
            <a:r>
              <a:rPr lang="zh-CN" altLang="en-US" sz="3100" dirty="0">
                <a:ea typeface="宋体" pitchFamily="2" charset="-122"/>
              </a:rPr>
              <a:t>全球有机发光二极管</a:t>
            </a:r>
            <a:r>
              <a:rPr lang="en-US" altLang="zh-CN" dirty="0" smtClean="0">
                <a:ea typeface="宋体" pitchFamily="2" charset="-122"/>
              </a:rPr>
              <a:t>] Arrays </a:t>
            </a:r>
            <a:endParaRPr lang="zh-CN" altLang="en-US" dirty="0"/>
          </a:p>
        </p:txBody>
      </p:sp>
      <p:sp>
        <p:nvSpPr>
          <p:cNvPr id="3" name="内容占位符 2"/>
          <p:cNvSpPr>
            <a:spLocks noGrp="1"/>
          </p:cNvSpPr>
          <p:nvPr>
            <p:ph idx="1"/>
          </p:nvPr>
        </p:nvSpPr>
        <p:spPr/>
        <p:txBody>
          <a:bodyPr/>
          <a:lstStyle/>
          <a:p>
            <a:r>
              <a:rPr lang="en-US" altLang="zh-CN" dirty="0">
                <a:ea typeface="宋体" pitchFamily="2" charset="-122"/>
              </a:rPr>
              <a:t>Organic Light-Emitting Diode (OLED) Arrays</a:t>
            </a:r>
          </a:p>
          <a:p>
            <a:pPr lvl="1"/>
            <a:r>
              <a:rPr lang="en-US" altLang="zh-CN" dirty="0">
                <a:ea typeface="宋体" pitchFamily="2" charset="-122"/>
              </a:rPr>
              <a:t>The display of the future?  Many think so.</a:t>
            </a:r>
          </a:p>
          <a:p>
            <a:pPr lvl="1"/>
            <a:r>
              <a:rPr lang="en-US" altLang="zh-CN" dirty="0">
                <a:ea typeface="宋体" pitchFamily="2" charset="-122"/>
              </a:rPr>
              <a:t>OLEDs function like regular semiconductor LEDs</a:t>
            </a:r>
          </a:p>
          <a:p>
            <a:pPr lvl="1"/>
            <a:r>
              <a:rPr lang="en-US" altLang="zh-CN" dirty="0">
                <a:ea typeface="宋体" pitchFamily="2" charset="-122"/>
              </a:rPr>
              <a:t>But with thin-film polymer construction:</a:t>
            </a:r>
          </a:p>
          <a:p>
            <a:pPr lvl="2"/>
            <a:r>
              <a:rPr lang="en-US" altLang="zh-CN" dirty="0">
                <a:ea typeface="宋体" pitchFamily="2" charset="-122"/>
              </a:rPr>
              <a:t>Thin-film deposition or vacuum deposition process…not grown like a crystal, no high-temperature doping </a:t>
            </a:r>
          </a:p>
          <a:p>
            <a:pPr lvl="2"/>
            <a:r>
              <a:rPr lang="en-US" altLang="zh-CN" dirty="0">
                <a:ea typeface="宋体" pitchFamily="2" charset="-122"/>
              </a:rPr>
              <a:t>Thus, easier to create large-area OLEDs</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72</a:t>
            </a:fld>
            <a:endParaRPr lang="zh-CN"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t="18158"/>
          <a:stretch>
            <a:fillRect/>
          </a:stretch>
        </p:blipFill>
        <p:spPr bwMode="auto">
          <a:xfrm>
            <a:off x="495300" y="4294188"/>
            <a:ext cx="4354513" cy="252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837" y="4460418"/>
            <a:ext cx="2187575"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40369563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GB" altLang="zh-CN" dirty="0">
                <a:cs typeface="Tahoma" pitchFamily="34" charset="0"/>
              </a:rPr>
              <a:t>Render farms</a:t>
            </a:r>
            <a:endParaRPr lang="zh-CN" altLang="en-US" dirty="0"/>
          </a:p>
        </p:txBody>
      </p:sp>
      <p:sp>
        <p:nvSpPr>
          <p:cNvPr id="3" name="内容占位符 2"/>
          <p:cNvSpPr>
            <a:spLocks noGrp="1"/>
          </p:cNvSpPr>
          <p:nvPr>
            <p:ph idx="1"/>
          </p:nvPr>
        </p:nvSpPr>
        <p:spPr>
          <a:xfrm>
            <a:off x="457200" y="1000108"/>
            <a:ext cx="4618856" cy="5126055"/>
          </a:xfrm>
        </p:spPr>
        <p:txBody>
          <a:bodyPr>
            <a:normAutofit fontScale="85000" lnSpcReduction="10000"/>
          </a:bodyPr>
          <a:lstStyle/>
          <a:p>
            <a:pPr>
              <a:buSzPct val="75000"/>
            </a:pPr>
            <a:r>
              <a:rPr lang="en-GB" altLang="zh-CN" dirty="0">
                <a:latin typeface="Helvetica" pitchFamily="34" charset="0"/>
              </a:rPr>
              <a:t>Closely related to Beowulf clusters</a:t>
            </a:r>
          </a:p>
          <a:p>
            <a:pPr>
              <a:buSzPct val="75000"/>
            </a:pPr>
            <a:r>
              <a:rPr lang="en-GB" altLang="zh-CN" dirty="0">
                <a:latin typeface="Helvetica" pitchFamily="34" charset="0"/>
              </a:rPr>
              <a:t>Idea: Use many tightly-coupled off-the-shelf machines to do rendering</a:t>
            </a:r>
          </a:p>
          <a:p>
            <a:pPr>
              <a:buSzPct val="75000"/>
            </a:pPr>
            <a:r>
              <a:rPr lang="en-GB" altLang="zh-CN" dirty="0">
                <a:latin typeface="Helvetica" pitchFamily="34" charset="0"/>
              </a:rPr>
              <a:t>Problem: Dividing the work</a:t>
            </a:r>
          </a:p>
          <a:p>
            <a:pPr>
              <a:buSzPct val="75000"/>
            </a:pPr>
            <a:r>
              <a:rPr lang="en-GB" altLang="zh-CN" dirty="0">
                <a:latin typeface="Helvetica" pitchFamily="34" charset="0"/>
              </a:rPr>
              <a:t>But sometimes easy, e.g. one frame per machine</a:t>
            </a:r>
          </a:p>
          <a:p>
            <a:pPr>
              <a:buSzPct val="75000"/>
            </a:pPr>
            <a:r>
              <a:rPr lang="en-GB" altLang="zh-CN" dirty="0">
                <a:latin typeface="Helvetica" pitchFamily="34" charset="0"/>
              </a:rPr>
              <a:t>Example: Titanic water effects used cluster of about 160 Alphas running Linux/NT.</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73</a:t>
            </a:fld>
            <a:endParaRPr lang="zh-CN" alt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1" y="1119166"/>
            <a:ext cx="3956383" cy="2314231"/>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9474" y="3645024"/>
            <a:ext cx="90487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5618" y="3645329"/>
            <a:ext cx="1620838" cy="237966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3857274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3D Input Device</a:t>
            </a:r>
            <a:endParaRPr lang="zh-CN" altLang="en-US" dirty="0"/>
          </a:p>
        </p:txBody>
      </p:sp>
      <p:sp>
        <p:nvSpPr>
          <p:cNvPr id="3" name="内容占位符 2"/>
          <p:cNvSpPr>
            <a:spLocks noGrp="1"/>
          </p:cNvSpPr>
          <p:nvPr>
            <p:ph idx="1"/>
          </p:nvPr>
        </p:nvSpPr>
        <p:spPr/>
        <p:txBody>
          <a:bodyPr/>
          <a:lstStyle/>
          <a:p>
            <a:r>
              <a:rPr lang="en-US" altLang="zh-CN" dirty="0">
                <a:ea typeface="宋体" pitchFamily="2" charset="-122"/>
              </a:rPr>
              <a:t>Electromagnetic trackers</a:t>
            </a:r>
          </a:p>
          <a:p>
            <a:pPr lvl="1"/>
            <a:r>
              <a:rPr lang="en-US" altLang="zh-CN" sz="3200" dirty="0">
                <a:ea typeface="宋体" pitchFamily="2" charset="-122"/>
              </a:rPr>
              <a:t>can be attached to any head, hands, joints, objects</a:t>
            </a:r>
          </a:p>
          <a:p>
            <a:pPr lvl="1"/>
            <a:r>
              <a:rPr lang="en-US" altLang="zh-CN" sz="3200" dirty="0" err="1">
                <a:ea typeface="宋体" pitchFamily="2" charset="-122"/>
              </a:rPr>
              <a:t>Polhemus</a:t>
            </a:r>
            <a:r>
              <a:rPr lang="en-US" altLang="zh-CN" sz="3200" dirty="0">
                <a:ea typeface="宋体" pitchFamily="2" charset="-122"/>
              </a:rPr>
              <a:t> FASTRAK™(used in Brown’s Cave)</a:t>
            </a:r>
          </a:p>
          <a:p>
            <a:r>
              <a:rPr lang="en-US" altLang="zh-CN" dirty="0">
                <a:ea typeface="宋体" pitchFamily="2" charset="-122"/>
              </a:rPr>
              <a:t>Acoustic-inertial trackers</a:t>
            </a:r>
          </a:p>
          <a:p>
            <a:pPr lvl="1"/>
            <a:r>
              <a:rPr lang="en-US" altLang="zh-CN" sz="3200" dirty="0" err="1">
                <a:ea typeface="宋体" pitchFamily="2" charset="-122"/>
              </a:rPr>
              <a:t>Intersense</a:t>
            </a:r>
            <a:r>
              <a:rPr lang="en-US" altLang="zh-CN" sz="3200" dirty="0">
                <a:ea typeface="宋体" pitchFamily="2" charset="-122"/>
              </a:rPr>
              <a:t> IS-900</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74</a:t>
            </a:fld>
            <a:endParaRPr lang="zh-CN" altLang="en-US"/>
          </a:p>
        </p:txBody>
      </p:sp>
      <p:pic>
        <p:nvPicPr>
          <p:cNvPr id="6" name="Picture 4" descr="Fastrakstyl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920" y="4542408"/>
            <a:ext cx="1905000" cy="14811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251520" y="5990208"/>
            <a:ext cx="36988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hlinkClick r:id="rId4"/>
              </a:rPr>
              <a:t>http://www.polhemus.com/ftrakds.htm</a:t>
            </a:r>
            <a:endParaRPr lang="th-TH" sz="1600"/>
          </a:p>
        </p:txBody>
      </p:sp>
      <p:pic>
        <p:nvPicPr>
          <p:cNvPr id="8" name="Picture 7" descr="is900-sce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0320" y="3501008"/>
            <a:ext cx="26924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4290120" y="5914008"/>
            <a:ext cx="5111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hlinkClick r:id="rId6"/>
              </a:rPr>
              <a:t>http://www.isense.com/products/prec/is900/index.htm</a:t>
            </a:r>
            <a:endParaRPr lang="th-TH" sz="1600"/>
          </a:p>
        </p:txBody>
      </p:sp>
      <p:sp>
        <p:nvSpPr>
          <p:cNvPr id="10" name="矩形 9"/>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13635805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3D Input Device</a:t>
            </a:r>
            <a:endParaRPr lang="zh-CN" altLang="en-US" dirty="0"/>
          </a:p>
        </p:txBody>
      </p:sp>
      <p:sp>
        <p:nvSpPr>
          <p:cNvPr id="3" name="内容占位符 2"/>
          <p:cNvSpPr>
            <a:spLocks noGrp="1"/>
          </p:cNvSpPr>
          <p:nvPr>
            <p:ph idx="1"/>
          </p:nvPr>
        </p:nvSpPr>
        <p:spPr/>
        <p:txBody>
          <a:bodyPr/>
          <a:lstStyle/>
          <a:p>
            <a:r>
              <a:rPr lang="en-US" altLang="zh-CN" sz="3600" dirty="0">
                <a:ea typeface="宋体" pitchFamily="2" charset="-122"/>
              </a:rPr>
              <a:t>Gloves</a:t>
            </a:r>
          </a:p>
          <a:p>
            <a:pPr lvl="1"/>
            <a:r>
              <a:rPr lang="en-US" altLang="zh-CN" sz="3200" dirty="0">
                <a:ea typeface="宋体" pitchFamily="2" charset="-122"/>
              </a:rPr>
              <a:t>attach electromagnetic tracker to the hand</a:t>
            </a:r>
          </a:p>
          <a:p>
            <a:r>
              <a:rPr lang="en-US" altLang="zh-CN" sz="3600" dirty="0">
                <a:ea typeface="宋体" pitchFamily="2" charset="-122"/>
              </a:rPr>
              <a:t>Pinch gloves</a:t>
            </a:r>
          </a:p>
          <a:p>
            <a:pPr lvl="1"/>
            <a:r>
              <a:rPr lang="en-US" altLang="zh-CN" sz="3200" dirty="0">
                <a:ea typeface="宋体" pitchFamily="2" charset="-122"/>
              </a:rPr>
              <a:t>contact between digits is a “pinch” gesture</a:t>
            </a:r>
          </a:p>
          <a:p>
            <a:pPr lvl="1"/>
            <a:r>
              <a:rPr lang="en-US" altLang="zh-CN" sz="3200" dirty="0">
                <a:ea typeface="宋体" pitchFamily="2" charset="-122"/>
              </a:rPr>
              <a:t>in CAVE, extended </a:t>
            </a:r>
            <a:r>
              <a:rPr lang="en-US" altLang="zh-CN" sz="3200" dirty="0" err="1">
                <a:ea typeface="宋体" pitchFamily="2" charset="-122"/>
              </a:rPr>
              <a:t>Fakespace</a:t>
            </a:r>
            <a:r>
              <a:rPr lang="en-US" altLang="zh-CN" sz="3200" dirty="0">
                <a:ea typeface="宋体" pitchFamily="2" charset="-122"/>
              </a:rPr>
              <a:t> PINCH™ gloves with extra contacts</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75</a:t>
            </a:fld>
            <a:endParaRPr lang="zh-CN" altLang="en-US"/>
          </a:p>
        </p:txBody>
      </p:sp>
      <p:pic>
        <p:nvPicPr>
          <p:cNvPr id="6" name="Picture 4" descr="glov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674096"/>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in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293096"/>
            <a:ext cx="2374900" cy="1625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p:cNvSpPr>
            <a:spLocks noChangeArrowheads="1"/>
          </p:cNvSpPr>
          <p:nvPr/>
        </p:nvSpPr>
        <p:spPr bwMode="auto">
          <a:xfrm>
            <a:off x="4343400" y="5969496"/>
            <a:ext cx="4838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hlinkClick r:id="rId5"/>
              </a:rPr>
              <a:t>http://www.fakespacelabs.com/products/pinch.html</a:t>
            </a:r>
            <a:endParaRPr lang="th-TH" sz="1600"/>
          </a:p>
        </p:txBody>
      </p:sp>
      <p:sp>
        <p:nvSpPr>
          <p:cNvPr id="9" name="矩形 8"/>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24024510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Video Output Devices</a:t>
            </a:r>
            <a:endParaRPr lang="zh-CN" altLang="en-US" dirty="0"/>
          </a:p>
        </p:txBody>
      </p:sp>
      <p:sp>
        <p:nvSpPr>
          <p:cNvPr id="3" name="内容占位符 2"/>
          <p:cNvSpPr>
            <a:spLocks noGrp="1"/>
          </p:cNvSpPr>
          <p:nvPr>
            <p:ph idx="1"/>
          </p:nvPr>
        </p:nvSpPr>
        <p:spPr>
          <a:xfrm>
            <a:off x="457200" y="1000108"/>
            <a:ext cx="4690864" cy="5126055"/>
          </a:xfrm>
        </p:spPr>
        <p:txBody>
          <a:bodyPr>
            <a:normAutofit fontScale="92500" lnSpcReduction="20000"/>
          </a:bodyPr>
          <a:lstStyle/>
          <a:p>
            <a:r>
              <a:rPr lang="en-US" altLang="zh-CN" sz="3900" dirty="0">
                <a:ea typeface="宋体" pitchFamily="2" charset="-122"/>
              </a:rPr>
              <a:t>Classification</a:t>
            </a:r>
          </a:p>
          <a:p>
            <a:pPr lvl="1"/>
            <a:r>
              <a:rPr lang="en-US" altLang="zh-CN" sz="3500" dirty="0">
                <a:ea typeface="宋体" pitchFamily="2" charset="-122"/>
              </a:rPr>
              <a:t>Stereo</a:t>
            </a:r>
          </a:p>
          <a:p>
            <a:pPr lvl="2"/>
            <a:r>
              <a:rPr lang="en-US" altLang="zh-CN" sz="3000" dirty="0">
                <a:ea typeface="宋体" pitchFamily="2" charset="-122"/>
              </a:rPr>
              <a:t>head-mounted displays</a:t>
            </a:r>
          </a:p>
          <a:p>
            <a:pPr lvl="2"/>
            <a:r>
              <a:rPr lang="en-US" altLang="zh-CN" sz="3000" dirty="0">
                <a:ea typeface="宋体" pitchFamily="2" charset="-122"/>
              </a:rPr>
              <a:t>shutter glasses</a:t>
            </a:r>
          </a:p>
          <a:p>
            <a:pPr lvl="1"/>
            <a:r>
              <a:rPr lang="en-US" altLang="zh-CN" sz="3000" dirty="0">
                <a:ea typeface="宋体" pitchFamily="2" charset="-122"/>
              </a:rPr>
              <a:t>Degree of immersion</a:t>
            </a:r>
          </a:p>
          <a:p>
            <a:pPr lvl="2"/>
            <a:r>
              <a:rPr lang="en-US" altLang="zh-CN" sz="3000" dirty="0">
                <a:ea typeface="宋体" pitchFamily="2" charset="-122"/>
              </a:rPr>
              <a:t>conventional desktop screen</a:t>
            </a:r>
          </a:p>
          <a:p>
            <a:pPr lvl="2"/>
            <a:r>
              <a:rPr lang="en-US" altLang="zh-CN" sz="3000" dirty="0">
                <a:ea typeface="宋体" pitchFamily="2" charset="-122"/>
              </a:rPr>
              <a:t>walkup VR, semi-immersive displays immersive virtual reality</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76</a:t>
            </a:fld>
            <a:endParaRPr lang="zh-CN" altLang="en-US"/>
          </a:p>
        </p:txBody>
      </p:sp>
      <p:pic>
        <p:nvPicPr>
          <p:cNvPr id="6" name="Picture 4" descr="hm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196752"/>
            <a:ext cx="3124200" cy="23415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4572000" y="3711352"/>
            <a:ext cx="4800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chemeClr val="folHlink"/>
              </a:buClr>
              <a:buSzPct val="60000"/>
              <a:buFont typeface="Wingdings" pitchFamily="2" charset="2"/>
              <a:buNone/>
            </a:pPr>
            <a:r>
              <a:rPr lang="en-US" altLang="zh-CN" sz="1800">
                <a:solidFill>
                  <a:schemeClr val="folHlink"/>
                </a:solidFill>
                <a:latin typeface="Arial" pitchFamily="34" charset="0"/>
                <a:ea typeface="宋体" pitchFamily="2" charset="-122"/>
                <a:cs typeface="Arial" pitchFamily="34" charset="0"/>
                <a:hlinkClick r:id="rId4"/>
              </a:rPr>
              <a:t>http://robotics.aist-nara.ac.jp/equipments/E-equips/hmd.html</a:t>
            </a:r>
            <a:endParaRPr lang="th-TH" sz="1800">
              <a:solidFill>
                <a:schemeClr val="folHlink"/>
              </a:solidFill>
              <a:latin typeface="Arial" pitchFamily="34" charset="0"/>
              <a:cs typeface="Arial" pitchFamily="34" charset="0"/>
              <a:hlinkClick r:id="rId4"/>
            </a:endParaRPr>
          </a:p>
        </p:txBody>
      </p:sp>
      <p:pic>
        <p:nvPicPr>
          <p:cNvPr id="8" name="Picture 6" descr="Cyvis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4320952"/>
            <a:ext cx="2136775" cy="1784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a:hlinkClick r:id="rId6"/>
          </p:cNvPr>
          <p:cNvSpPr>
            <a:spLocks noChangeArrowheads="1"/>
          </p:cNvSpPr>
          <p:nvPr/>
        </p:nvSpPr>
        <p:spPr bwMode="auto">
          <a:xfrm>
            <a:off x="5105400" y="6073552"/>
            <a:ext cx="3948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folHlink"/>
                </a:solidFill>
                <a:latin typeface="Arial" pitchFamily="34" charset="0"/>
                <a:ea typeface="宋体" pitchFamily="2" charset="-122"/>
                <a:cs typeface="Arial" pitchFamily="34" charset="0"/>
                <a:hlinkClick r:id="rId6"/>
              </a:rPr>
              <a:t>http://www.virtualresearch.com/index.html</a:t>
            </a:r>
            <a:endParaRPr lang="th-TH" sz="1600">
              <a:solidFill>
                <a:schemeClr val="folHlink"/>
              </a:solidFill>
              <a:latin typeface="Arial" pitchFamily="34" charset="0"/>
              <a:cs typeface="Arial" pitchFamily="34" charset="0"/>
            </a:endParaRPr>
          </a:p>
        </p:txBody>
      </p:sp>
      <p:sp>
        <p:nvSpPr>
          <p:cNvPr id="10" name="矩形 9"/>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27145287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Video Output Devices</a:t>
            </a:r>
            <a:endParaRPr lang="zh-CN" altLang="en-US" dirty="0"/>
          </a:p>
        </p:txBody>
      </p:sp>
      <p:sp>
        <p:nvSpPr>
          <p:cNvPr id="3" name="内容占位符 2"/>
          <p:cNvSpPr>
            <a:spLocks noGrp="1"/>
          </p:cNvSpPr>
          <p:nvPr>
            <p:ph idx="1"/>
          </p:nvPr>
        </p:nvSpPr>
        <p:spPr>
          <a:xfrm>
            <a:off x="457199" y="1000108"/>
            <a:ext cx="8665295" cy="5126055"/>
          </a:xfrm>
        </p:spPr>
        <p:txBody>
          <a:bodyPr/>
          <a:lstStyle/>
          <a:p>
            <a:pPr>
              <a:buFont typeface="Wingdings" pitchFamily="2" charset="2"/>
              <a:buNone/>
            </a:pPr>
            <a:r>
              <a:rPr lang="en-US" altLang="zh-CN" sz="3600" dirty="0">
                <a:ea typeface="宋体" pitchFamily="2" charset="-122"/>
              </a:rPr>
              <a:t>Example of Immersive </a:t>
            </a:r>
          </a:p>
          <a:p>
            <a:pPr>
              <a:buFont typeface="Wingdings" pitchFamily="2" charset="2"/>
              <a:buNone/>
            </a:pPr>
            <a:r>
              <a:rPr lang="en-US" altLang="zh-CN" sz="3600" dirty="0">
                <a:ea typeface="宋体" pitchFamily="2" charset="-122"/>
              </a:rPr>
              <a:t>Display</a:t>
            </a:r>
          </a:p>
          <a:p>
            <a:pPr lvl="1"/>
            <a:r>
              <a:rPr lang="en-US" altLang="zh-CN" sz="3200" dirty="0">
                <a:ea typeface="宋体" pitchFamily="2" charset="-122"/>
              </a:rPr>
              <a:t>Diffusion Tensor MRI Brain Visualization at Brown University</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77</a:t>
            </a:fld>
            <a:endParaRPr lang="zh-CN" altLang="en-US"/>
          </a:p>
        </p:txBody>
      </p:sp>
      <p:pic>
        <p:nvPicPr>
          <p:cNvPr id="6" name="Picture 4" descr="2us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394075"/>
            <a:ext cx="4614863" cy="34639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2924837" y="6523147"/>
            <a:ext cx="6203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a:ea typeface="宋体" pitchFamily="2" charset="-122"/>
                <a:hlinkClick r:id="rId4"/>
              </a:rPr>
              <a:t>http://www.cs.brown.edu/research/graphics/research/sciviz/brain/brain.html</a:t>
            </a:r>
            <a:endParaRPr lang="th-TH" sz="1400"/>
          </a:p>
        </p:txBody>
      </p:sp>
      <p:sp>
        <p:nvSpPr>
          <p:cNvPr id="8" name="矩形 7"/>
          <p:cNvSpPr/>
          <p:nvPr/>
        </p:nvSpPr>
        <p:spPr>
          <a:xfrm>
            <a:off x="2792620" y="6649615"/>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8875414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a typeface="宋体" pitchFamily="2" charset="-122"/>
              </a:rPr>
              <a:t>Video Output Devices</a:t>
            </a:r>
            <a:endParaRPr lang="zh-CN" altLang="en-US" dirty="0"/>
          </a:p>
        </p:txBody>
      </p:sp>
      <p:sp>
        <p:nvSpPr>
          <p:cNvPr id="3" name="内容占位符 2"/>
          <p:cNvSpPr>
            <a:spLocks noGrp="1"/>
          </p:cNvSpPr>
          <p:nvPr>
            <p:ph idx="1"/>
          </p:nvPr>
        </p:nvSpPr>
        <p:spPr/>
        <p:txBody>
          <a:bodyPr/>
          <a:lstStyle/>
          <a:p>
            <a:r>
              <a:rPr lang="en-US" altLang="zh-CN" sz="3600" dirty="0">
                <a:ea typeface="宋体" pitchFamily="2" charset="-122"/>
              </a:rPr>
              <a:t>Immersive</a:t>
            </a:r>
          </a:p>
          <a:p>
            <a:pPr lvl="1"/>
            <a:r>
              <a:rPr lang="en-US" altLang="zh-CN" dirty="0">
                <a:ea typeface="宋体" pitchFamily="2" charset="-122"/>
              </a:rPr>
              <a:t>Head-mounted displays (HMD)</a:t>
            </a:r>
          </a:p>
          <a:p>
            <a:pPr lvl="1"/>
            <a:r>
              <a:rPr lang="en-US" altLang="zh-CN" dirty="0">
                <a:ea typeface="宋体" pitchFamily="2" charset="-122"/>
              </a:rPr>
              <a:t>Stereo shutter glasses</a:t>
            </a:r>
          </a:p>
          <a:p>
            <a:pPr lvl="1"/>
            <a:r>
              <a:rPr lang="en-US" altLang="zh-CN" dirty="0">
                <a:ea typeface="宋体" pitchFamily="2" charset="-122"/>
              </a:rPr>
              <a:t>Virtual Retinal Display (VRD)</a:t>
            </a:r>
          </a:p>
          <a:p>
            <a:pPr lvl="1"/>
            <a:r>
              <a:rPr lang="en-US" altLang="zh-CN" dirty="0">
                <a:ea typeface="宋体" pitchFamily="2" charset="-122"/>
              </a:rPr>
              <a:t>CAVE™</a:t>
            </a:r>
          </a:p>
          <a:p>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78</a:t>
            </a:fld>
            <a:endParaRPr lang="zh-CN" altLang="en-US"/>
          </a:p>
        </p:txBody>
      </p:sp>
      <p:pic>
        <p:nvPicPr>
          <p:cNvPr id="6" name="Picture 4" descr="C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736" y="3867944"/>
            <a:ext cx="2743200" cy="2057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395536" y="5925344"/>
            <a:ext cx="6362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cs typeface="Tahoma" pitchFamily="34" charset="0"/>
                <a:hlinkClick r:id="rId4"/>
              </a:rPr>
              <a:t>http://www.evl.uic.edu/research/template_res_project.php3?indi=27</a:t>
            </a:r>
            <a:endParaRPr lang="th-TH" sz="1600">
              <a:cs typeface="Tahoma" pitchFamily="34" charset="0"/>
            </a:endParaRPr>
          </a:p>
        </p:txBody>
      </p:sp>
      <p:pic>
        <p:nvPicPr>
          <p:cNvPr id="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8136" y="1124744"/>
            <a:ext cx="3046413" cy="22844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1936" y="3639344"/>
            <a:ext cx="3046413" cy="228441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2792620" y="6577607"/>
            <a:ext cx="6318448" cy="307777"/>
          </a:xfrm>
          <a:prstGeom prst="rect">
            <a:avLst/>
          </a:prstGeom>
        </p:spPr>
        <p:txBody>
          <a:bodyPr wrap="square">
            <a:spAutoFit/>
          </a:bodyPr>
          <a:lstStyle/>
          <a:p>
            <a:r>
              <a:rPr lang="en-US" altLang="zh-CN" sz="1400" dirty="0"/>
              <a:t>http://www.informatics.buu.ac.th/~kubola/310355/Lectures/02_GraphicDevices.ppt</a:t>
            </a:r>
            <a:endParaRPr lang="zh-CN" altLang="en-US" sz="1400" dirty="0"/>
          </a:p>
        </p:txBody>
      </p:sp>
    </p:spTree>
    <p:extLst>
      <p:ext uri="{BB962C8B-B14F-4D97-AF65-F5344CB8AC3E}">
        <p14:creationId xmlns:p14="http://schemas.microsoft.com/office/powerpoint/2010/main" val="24811317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79</a:t>
            </a:fld>
            <a:endParaRPr lang="zh-CN" altLang="en-US"/>
          </a:p>
        </p:txBody>
      </p:sp>
      <p:sp>
        <p:nvSpPr>
          <p:cNvPr id="6" name="AutoShape 2" descr="高科技眼镜的未来"/>
          <p:cNvSpPr>
            <a:spLocks noChangeAspect="1" noChangeArrowheads="1"/>
          </p:cNvSpPr>
          <p:nvPr/>
        </p:nvSpPr>
        <p:spPr bwMode="auto">
          <a:xfrm>
            <a:off x="155575" y="-2147888"/>
            <a:ext cx="4476750" cy="4476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85994"/>
            <a:ext cx="4476750" cy="315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utoShape 5" descr="apple-iwatch-news-rumours"/>
          <p:cNvSpPr>
            <a:spLocks noChangeAspect="1" noChangeArrowheads="1"/>
          </p:cNvSpPr>
          <p:nvPr/>
        </p:nvSpPr>
        <p:spPr bwMode="auto">
          <a:xfrm>
            <a:off x="155575" y="-1965325"/>
            <a:ext cx="7315200" cy="4105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551" y="3284984"/>
            <a:ext cx="6836001" cy="383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0301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fontScale="90000"/>
          </a:bodyPr>
          <a:lstStyle/>
          <a:p>
            <a:r>
              <a:rPr lang="en-US"/>
              <a:t>GUI History</a:t>
            </a:r>
          </a:p>
        </p:txBody>
      </p:sp>
      <p:sp>
        <p:nvSpPr>
          <p:cNvPr id="38915" name="Rectangle 3"/>
          <p:cNvSpPr>
            <a:spLocks noGrp="1" noChangeArrowheads="1"/>
          </p:cNvSpPr>
          <p:nvPr>
            <p:ph type="body" sz="half" idx="1"/>
          </p:nvPr>
        </p:nvSpPr>
        <p:spPr>
          <a:xfrm>
            <a:off x="228600" y="914400"/>
            <a:ext cx="4847456" cy="5257800"/>
          </a:xfrm>
        </p:spPr>
        <p:txBody>
          <a:bodyPr>
            <a:normAutofit/>
          </a:bodyPr>
          <a:lstStyle/>
          <a:p>
            <a:pPr>
              <a:lnSpc>
                <a:spcPct val="80000"/>
              </a:lnSpc>
            </a:pPr>
            <a:r>
              <a:rPr lang="en-US" sz="2800" dirty="0"/>
              <a:t>In 1962, Douglas </a:t>
            </a:r>
            <a:r>
              <a:rPr lang="en-US" sz="2800" dirty="0" err="1"/>
              <a:t>Engelbart</a:t>
            </a:r>
            <a:r>
              <a:rPr lang="en-US" sz="2800" dirty="0"/>
              <a:t> invented the first “mouse,” which he called an “X-Y Position Indicator.”</a:t>
            </a:r>
          </a:p>
          <a:p>
            <a:pPr>
              <a:lnSpc>
                <a:spcPct val="80000"/>
              </a:lnSpc>
            </a:pPr>
            <a:r>
              <a:rPr lang="en-US" sz="2800" dirty="0"/>
              <a:t>It was a little gizmo housed in a wooden box on wheels that moved around the desktop and took the cursor with it on the display. </a:t>
            </a:r>
          </a:p>
          <a:p>
            <a:pPr>
              <a:lnSpc>
                <a:spcPct val="80000"/>
              </a:lnSpc>
            </a:pPr>
            <a:endParaRPr lang="en-US" sz="2800" dirty="0"/>
          </a:p>
        </p:txBody>
      </p:sp>
      <p:pic>
        <p:nvPicPr>
          <p:cNvPr id="38917" name="Picture 5" descr="Patent 3541541, Issued November 17, 1970"/>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029200" y="914400"/>
            <a:ext cx="3381375" cy="5334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9" name="Text Box 7"/>
          <p:cNvSpPr txBox="1">
            <a:spLocks noChangeArrowheads="1"/>
          </p:cNvSpPr>
          <p:nvPr/>
        </p:nvSpPr>
        <p:spPr bwMode="auto">
          <a:xfrm>
            <a:off x="7848600" y="6324600"/>
            <a:ext cx="121126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800"/>
              <a:t>Source: US Patent Office</a:t>
            </a:r>
          </a:p>
        </p:txBody>
      </p:sp>
      <p:pic>
        <p:nvPicPr>
          <p:cNvPr id="38920" name="Picture 8" descr="A11"/>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827584" y="4567238"/>
            <a:ext cx="3124200" cy="1757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423895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Do you remember Avatar?</a:t>
            </a:r>
            <a:endParaRPr lang="zh-CN" altLang="en-US" dirty="0"/>
          </a:p>
        </p:txBody>
      </p:sp>
      <p:sp>
        <p:nvSpPr>
          <p:cNvPr id="4" name="页脚占位符 3"/>
          <p:cNvSpPr>
            <a:spLocks noGrp="1"/>
          </p:cNvSpPr>
          <p:nvPr>
            <p:ph type="ftr" sz="quarter" idx="11"/>
          </p:nvPr>
        </p:nvSpPr>
        <p:spPr/>
        <p:txBody>
          <a:bodyPr/>
          <a:lstStyle/>
          <a:p>
            <a:r>
              <a:rPr lang="en-US" altLang="zh-CN" smtClean="0"/>
              <a:t>Part XII IO System</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80</a:t>
            </a:fld>
            <a:endParaRPr lang="zh-CN" altLang="en-US"/>
          </a:p>
        </p:txBody>
      </p:sp>
      <p:sp>
        <p:nvSpPr>
          <p:cNvPr id="6" name="矩形 5"/>
          <p:cNvSpPr/>
          <p:nvPr/>
        </p:nvSpPr>
        <p:spPr>
          <a:xfrm>
            <a:off x="2261964" y="0"/>
            <a:ext cx="6966520" cy="307777"/>
          </a:xfrm>
          <a:prstGeom prst="rect">
            <a:avLst/>
          </a:prstGeom>
        </p:spPr>
        <p:txBody>
          <a:bodyPr wrap="square">
            <a:spAutoFit/>
          </a:bodyPr>
          <a:lstStyle/>
          <a:p>
            <a:r>
              <a:rPr lang="en-US" altLang="zh-CN" sz="1400" dirty="0"/>
              <a:t>http://james-camerons-avatar.wikia.com/wiki/The_Making_of_Avatar_%28book%29</a:t>
            </a:r>
            <a:endParaRPr lang="zh-CN" altLang="en-US" sz="1400" dirty="0"/>
          </a:p>
        </p:txBody>
      </p:sp>
      <p:pic>
        <p:nvPicPr>
          <p:cNvPr id="9" name="Picture 4" descr="http://desktopwallpaperhdz.com/wp-content/uploads/2012/05/Avatar-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980727"/>
            <a:ext cx="9144000" cy="5715001"/>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descr="http://images1.wikia.nocookie.net/__cb20100819155718/jamescameronsavatar/images/f/f7/The_making_of_avatar_front_cov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346414"/>
            <a:ext cx="1367402" cy="1746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530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5"/>
          <p:cNvSpPr>
            <a:spLocks noGrp="1" noChangeArrowheads="1"/>
          </p:cNvSpPr>
          <p:nvPr>
            <p:ph type="title"/>
          </p:nvPr>
        </p:nvSpPr>
        <p:spPr/>
        <p:txBody>
          <a:bodyPr>
            <a:normAutofit fontScale="90000"/>
          </a:bodyPr>
          <a:lstStyle/>
          <a:p>
            <a:r>
              <a:rPr lang="en-US"/>
              <a:t>GUI History</a:t>
            </a:r>
          </a:p>
        </p:txBody>
      </p:sp>
      <p:sp>
        <p:nvSpPr>
          <p:cNvPr id="43011" name="Rectangle 3"/>
          <p:cNvSpPr>
            <a:spLocks noGrp="1" noChangeArrowheads="1"/>
          </p:cNvSpPr>
          <p:nvPr>
            <p:ph type="body" sz="half" idx="1"/>
          </p:nvPr>
        </p:nvSpPr>
        <p:spPr/>
        <p:txBody>
          <a:bodyPr>
            <a:normAutofit/>
          </a:bodyPr>
          <a:lstStyle/>
          <a:p>
            <a:r>
              <a:rPr lang="en-US" dirty="0"/>
              <a:t>In 1963 a grad student at MIT, Ivan Sutherland, submitted as his thesis a program called “</a:t>
            </a:r>
            <a:r>
              <a:rPr lang="en-US" b="1" dirty="0"/>
              <a:t>Sketchpad</a:t>
            </a:r>
            <a:r>
              <a:rPr lang="en-US" dirty="0"/>
              <a:t>.” This was the first GUI (Graphical User Interface) long before the term was coined." </a:t>
            </a:r>
          </a:p>
          <a:p>
            <a:endParaRPr lang="en-US" dirty="0"/>
          </a:p>
        </p:txBody>
      </p:sp>
      <p:pic>
        <p:nvPicPr>
          <p:cNvPr id="43018" name="Picture 10" descr="ivan-sutherland"/>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86300" y="1006475"/>
            <a:ext cx="4305300" cy="3260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9" name="Rectangle 11"/>
          <p:cNvSpPr>
            <a:spLocks noChangeArrowheads="1"/>
          </p:cNvSpPr>
          <p:nvPr/>
        </p:nvSpPr>
        <p:spPr bwMode="auto">
          <a:xfrm>
            <a:off x="6257925" y="4229100"/>
            <a:ext cx="2828925"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800"/>
              <a:t>http://accad.osu.edu/~waynec/history/images/ivan-sutherland.jpg</a:t>
            </a:r>
          </a:p>
        </p:txBody>
      </p:sp>
      <p:pic>
        <p:nvPicPr>
          <p:cNvPr id="48130" name="Picture 2" descr="http://ts2.cn.mm.bing.net/th?id=H.5062079406015901&amp;pid=1.7&amp;w=186&amp;h=149&amp;c=7&amp;r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4443413"/>
            <a:ext cx="3014180" cy="241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11624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CE_TITLE" val="Operating system"/>
  <p:tag name="ISPRING_ULTRA_SCORM_LESSON_TITLE" val="Part XII IO System"/>
  <p:tag name="ISPRING_ULTRA_SCORM_DURATION" val="3600"/>
  <p:tag name="ISPRING_ULTRA_SCORM_SLIDE_COUNT" val="1"/>
  <p:tag name="ISPRING_SCORM_RATE_SLIDES" val="0"/>
  <p:tag name="ISPRING_SCORM_RATE_QUIZZES" val="0"/>
  <p:tag name="ISPRING_SCORM_PASSING_SCORE" val="0.0000000000"/>
  <p:tag name="GENSWF_OUTPUT_FILE_NAME" val="Xid01His-GUI"/>
  <p:tag name="ISPRING_RESOURCE_PATHS_HASH_2" val="8d3ba6bae1288a486a732a13d81b31a32d1e75c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48503</TotalTime>
  <Words>4007</Words>
  <Application>Microsoft Office PowerPoint</Application>
  <PresentationFormat>全屏显示(4:3)</PresentationFormat>
  <Paragraphs>683</Paragraphs>
  <Slides>80</Slides>
  <Notes>80</Notes>
  <HiddenSlides>9</HiddenSlides>
  <MMClips>0</MMClips>
  <ScaleCrop>false</ScaleCrop>
  <HeadingPairs>
    <vt:vector size="4" baseType="variant">
      <vt:variant>
        <vt:lpstr>主题</vt:lpstr>
      </vt:variant>
      <vt:variant>
        <vt:i4>1</vt:i4>
      </vt:variant>
      <vt:variant>
        <vt:lpstr>幻灯片标题</vt:lpstr>
      </vt:variant>
      <vt:variant>
        <vt:i4>80</vt:i4>
      </vt:variant>
    </vt:vector>
  </HeadingPairs>
  <TitlesOfParts>
    <vt:vector size="81" baseType="lpstr">
      <vt:lpstr>Office Theme</vt:lpstr>
      <vt:lpstr>First course of Computer Science</vt:lpstr>
      <vt:lpstr>Goals</vt:lpstr>
      <vt:lpstr>GOO-ee</vt:lpstr>
      <vt:lpstr>From wikipedia</vt:lpstr>
      <vt:lpstr>PowerPoint 演示文稿</vt:lpstr>
      <vt:lpstr>GUI still follows “Dr. IPO”</vt:lpstr>
      <vt:lpstr>1950, Whirlwind Computer @ MIT</vt:lpstr>
      <vt:lpstr>GUI History</vt:lpstr>
      <vt:lpstr>GUI History</vt:lpstr>
      <vt:lpstr>“Hall of Fame”</vt:lpstr>
      <vt:lpstr>PowerPoint 演示文稿</vt:lpstr>
      <vt:lpstr>PowerPoint 演示文稿</vt:lpstr>
      <vt:lpstr>GUI History</vt:lpstr>
      <vt:lpstr>GUI History</vt:lpstr>
      <vt:lpstr>Screenshot of Xerox’s Star</vt:lpstr>
      <vt:lpstr>Apple gets a GUI</vt:lpstr>
      <vt:lpstr>Apple gets a GUI</vt:lpstr>
      <vt:lpstr>Unix Gets a GUI</vt:lpstr>
      <vt:lpstr>Microsoft Gets a GUI</vt:lpstr>
      <vt:lpstr>Shells</vt:lpstr>
      <vt:lpstr>Windows Timeline</vt:lpstr>
      <vt:lpstr>Now: Graphics for the masses!</vt:lpstr>
      <vt:lpstr>GOO-ee</vt:lpstr>
      <vt:lpstr>Computer graphic system</vt:lpstr>
      <vt:lpstr>Mechanism of GUI devices</vt:lpstr>
      <vt:lpstr>PowerPoint 演示文稿</vt:lpstr>
      <vt:lpstr>PowerPoint 演示文稿</vt:lpstr>
      <vt:lpstr>Also 1960s - DVST</vt:lpstr>
      <vt:lpstr>PowerPoint 演示文稿</vt:lpstr>
      <vt:lpstr>PowerPoint 演示文稿</vt:lpstr>
      <vt:lpstr>Basic Definitions</vt:lpstr>
      <vt:lpstr>Refresh Rates and Bandwidth</vt:lpstr>
      <vt:lpstr>PowerPoint 演示文稿</vt:lpstr>
      <vt:lpstr>Then, new architecture for GUI</vt:lpstr>
      <vt:lpstr>Frame Buffer</vt:lpstr>
      <vt:lpstr>Video Controller</vt:lpstr>
      <vt:lpstr>Simple Raster systems</vt:lpstr>
      <vt:lpstr>PowerPoint 演示文稿</vt:lpstr>
      <vt:lpstr>Example: GeForce 256</vt:lpstr>
      <vt:lpstr>GOO-ee</vt:lpstr>
      <vt:lpstr>Logic of GUI</vt:lpstr>
      <vt:lpstr>Logic of GUI</vt:lpstr>
      <vt:lpstr>Logic of GUI</vt:lpstr>
      <vt:lpstr>Logic of GUI</vt:lpstr>
      <vt:lpstr>PowerPoint 演示文稿</vt:lpstr>
      <vt:lpstr>PowerPoint 演示文稿</vt:lpstr>
      <vt:lpstr>Logic of GUI</vt:lpstr>
      <vt:lpstr>PowerPoint 演示文稿</vt:lpstr>
      <vt:lpstr>Logic of GUI</vt:lpstr>
      <vt:lpstr>PowerPoint 演示文稿</vt:lpstr>
      <vt:lpstr>PowerPoint 演示文稿</vt:lpstr>
      <vt:lpstr>PowerPoint 演示文稿</vt:lpstr>
      <vt:lpstr>PowerPoint 演示文稿</vt:lpstr>
      <vt:lpstr>PowerPoint 演示文稿</vt:lpstr>
      <vt:lpstr>PowerPoint 演示文稿</vt:lpstr>
      <vt:lpstr>Application programmer’s model of graphics system</vt:lpstr>
      <vt:lpstr>Logic of GUI v.s File system</vt:lpstr>
      <vt:lpstr>PowerPoint 演示文稿</vt:lpstr>
      <vt:lpstr>PowerPoint 演示文稿</vt:lpstr>
      <vt:lpstr>PowerPoint 演示文稿</vt:lpstr>
      <vt:lpstr>Game Engines</vt:lpstr>
      <vt:lpstr>GOO-ee</vt:lpstr>
      <vt:lpstr>Specifying Color</vt:lpstr>
      <vt:lpstr>Color CRTs</vt:lpstr>
      <vt:lpstr>LCDs</vt:lpstr>
      <vt:lpstr>PowerPoint 演示文稿</vt:lpstr>
      <vt:lpstr>Plasma [等离子]</vt:lpstr>
      <vt:lpstr>Plasma Display Panel Pros and Cons</vt:lpstr>
      <vt:lpstr>DMDs [数字微镜器件]</vt:lpstr>
      <vt:lpstr>DMDs Pros and Cons</vt:lpstr>
      <vt:lpstr>FEDs [场致发射器件]</vt:lpstr>
      <vt:lpstr>Organic LED [全球有机发光二极管] Arrays </vt:lpstr>
      <vt:lpstr>Render farms</vt:lpstr>
      <vt:lpstr>3D Input Device</vt:lpstr>
      <vt:lpstr>3D Input Device</vt:lpstr>
      <vt:lpstr>Video Output Devices</vt:lpstr>
      <vt:lpstr>Video Output Devices</vt:lpstr>
      <vt:lpstr>Video Output Devices</vt:lpstr>
      <vt:lpstr>PowerPoint 演示文稿</vt:lpstr>
      <vt:lpstr>Do you remember Avatar?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XII IO System</dc:title>
  <dc:creator>mlinking</dc:creator>
  <cp:lastModifiedBy>mlinking</cp:lastModifiedBy>
  <cp:revision>1277</cp:revision>
  <dcterms:created xsi:type="dcterms:W3CDTF">2009-03-23T15:53:52Z</dcterms:created>
  <dcterms:modified xsi:type="dcterms:W3CDTF">2015-12-24T06:40:06Z</dcterms:modified>
</cp:coreProperties>
</file>